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notesSlides/notesSlide5.xml" ContentType="application/vnd.openxmlformats-officedocument.presentationml.notesSlide+xml"/>
  <Override PartName="/ppt/ink/ink5.xml" ContentType="application/inkml+xml"/>
  <Override PartName="/ppt/notesSlides/notesSlide6.xml" ContentType="application/vnd.openxmlformats-officedocument.presentationml.notesSlide+xml"/>
  <Override PartName="/ppt/ink/ink6.xml" ContentType="application/inkml+xml"/>
  <Override PartName="/ppt/notesSlides/notesSlide7.xml" ContentType="application/vnd.openxmlformats-officedocument.presentationml.notesSlide+xml"/>
  <Override PartName="/ppt/ink/ink7.xml" ContentType="application/inkml+xml"/>
  <Override PartName="/ppt/notesSlides/notesSlide8.xml" ContentType="application/vnd.openxmlformats-officedocument.presentationml.notesSlide+xml"/>
  <Override PartName="/ppt/ink/ink8.xml" ContentType="application/inkml+xml"/>
  <Override PartName="/ppt/notesSlides/notesSlide9.xml" ContentType="application/vnd.openxmlformats-officedocument.presentationml.notesSlide+xml"/>
  <Override PartName="/ppt/ink/ink9.xml" ContentType="application/inkml+xml"/>
  <Override PartName="/ppt/notesSlides/notesSlide10.xml" ContentType="application/vnd.openxmlformats-officedocument.presentationml.notesSlide+xml"/>
  <Override PartName="/ppt/ink/ink10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33"/>
  </p:notesMasterIdLst>
  <p:handoutMasterIdLst>
    <p:handoutMasterId r:id="rId34"/>
  </p:handoutMasterIdLst>
  <p:sldIdLst>
    <p:sldId id="297" r:id="rId3"/>
    <p:sldId id="321" r:id="rId4"/>
    <p:sldId id="318" r:id="rId5"/>
    <p:sldId id="290" r:id="rId6"/>
    <p:sldId id="319" r:id="rId7"/>
    <p:sldId id="320" r:id="rId8"/>
    <p:sldId id="289" r:id="rId9"/>
    <p:sldId id="306" r:id="rId10"/>
    <p:sldId id="296" r:id="rId11"/>
    <p:sldId id="308" r:id="rId12"/>
    <p:sldId id="309" r:id="rId13"/>
    <p:sldId id="311" r:id="rId14"/>
    <p:sldId id="312" r:id="rId15"/>
    <p:sldId id="302" r:id="rId16"/>
    <p:sldId id="314" r:id="rId17"/>
    <p:sldId id="304" r:id="rId18"/>
    <p:sldId id="305" r:id="rId19"/>
    <p:sldId id="317" r:id="rId20"/>
    <p:sldId id="316" r:id="rId21"/>
    <p:sldId id="256" r:id="rId22"/>
    <p:sldId id="322" r:id="rId23"/>
    <p:sldId id="294" r:id="rId24"/>
    <p:sldId id="307" r:id="rId25"/>
    <p:sldId id="298" r:id="rId26"/>
    <p:sldId id="300" r:id="rId27"/>
    <p:sldId id="310" r:id="rId28"/>
    <p:sldId id="299" r:id="rId29"/>
    <p:sldId id="313" r:id="rId30"/>
    <p:sldId id="303" r:id="rId31"/>
    <p:sldId id="315" r:id="rId32"/>
  </p:sldIdLst>
  <p:sldSz cx="9144000" cy="5143500" type="screen16x9"/>
  <p:notesSz cx="9144000" cy="6858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modifyVerifier cryptProviderType="rsaAES" cryptAlgorithmClass="hash" cryptAlgorithmType="typeAny" cryptAlgorithmSid="14" spinCount="100000" saltData="zK0JCRZSO7pzpKrzGkCntA==" hashData="KQ0WvnQEmvMy387qF87EsrUoyzoin7RrxPyDQl3xlrrDFvlGYNk/yCqYdKetLDD1zyJY/ucBAeRaUHSelHjX+Q=="/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A"/>
    <a:srgbClr val="7B2425"/>
    <a:srgbClr val="E20333"/>
    <a:srgbClr val="F08202"/>
    <a:srgbClr val="009949"/>
    <a:srgbClr val="0694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8"/>
    <p:restoredTop sz="92629"/>
  </p:normalViewPr>
  <p:slideViewPr>
    <p:cSldViewPr>
      <p:cViewPr varScale="1">
        <p:scale>
          <a:sx n="83" d="100"/>
          <a:sy n="83" d="100"/>
        </p:scale>
        <p:origin x="90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1236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A2482533-C514-8BAE-12E6-F36244DA7D7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1BA3866D-FCCF-A2A1-2B09-BE114616647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0" name="Rectangle 4">
            <a:extLst>
              <a:ext uri="{FF2B5EF4-FFF2-40B4-BE49-F238E27FC236}">
                <a16:creationId xmlns:a16="http://schemas.microsoft.com/office/drawing/2014/main" id="{0C9A29B4-4F12-62E3-0246-2944AB38966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1" name="Rectangle 5">
            <a:extLst>
              <a:ext uri="{FF2B5EF4-FFF2-40B4-BE49-F238E27FC236}">
                <a16:creationId xmlns:a16="http://schemas.microsoft.com/office/drawing/2014/main" id="{CE2C2017-1E32-7EAD-D33B-9A0540317B4B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DE717AA-4FC5-364B-9743-CD3AB761CE18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1:56:49.887"/>
    </inkml:context>
    <inkml:brush xml:id="br0">
      <inkml:brushProperty name="width" value="0.3" units="cm"/>
      <inkml:brushProperty name="height" value="0.6" units="cm"/>
      <inkml:brushProperty name="color" value="#F08202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7:24.894"/>
    </inkml:context>
    <inkml:brush xml:id="br0">
      <inkml:brushProperty name="width" value="0.3" units="cm"/>
      <inkml:brushProperty name="height" value="0.6" units="cm"/>
      <inkml:brushProperty name="color" value="#00549A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1:56:34.532"/>
    </inkml:context>
    <inkml:brush xml:id="br0">
      <inkml:brushProperty name="width" value="0.3" units="cm"/>
      <inkml:brushProperty name="height" value="0.6" units="cm"/>
      <inkml:brushProperty name="color" value="#E20333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1:56:13.017"/>
    </inkml:context>
    <inkml:brush xml:id="br0">
      <inkml:brushProperty name="width" value="0.3" units="cm"/>
      <inkml:brushProperty name="height" value="0.6" units="cm"/>
      <inkml:brushProperty name="color" value="#7B2425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1:54:59.992"/>
    </inkml:context>
    <inkml:brush xml:id="br0">
      <inkml:brushProperty name="width" value="0.3" units="cm"/>
      <inkml:brushProperty name="height" value="0.6" units="cm"/>
      <inkml:brushProperty name="color" value="#00549A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1:52.386"/>
    </inkml:context>
    <inkml:brush xml:id="br0">
      <inkml:brushProperty name="width" value="0.3" units="cm"/>
      <inkml:brushProperty name="height" value="0.6" units="cm"/>
      <inkml:brushProperty name="color" value="#0694CE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3:03.865"/>
    </inkml:context>
    <inkml:brush xml:id="br0">
      <inkml:brushProperty name="width" value="0.3" units="cm"/>
      <inkml:brushProperty name="height" value="0.6" units="cm"/>
      <inkml:brushProperty name="color" value="#009949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4:19.202"/>
    </inkml:context>
    <inkml:brush xml:id="br0">
      <inkml:brushProperty name="width" value="0.3" units="cm"/>
      <inkml:brushProperty name="height" value="0.6" units="cm"/>
      <inkml:brushProperty name="color" value="#F08202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5:41.448"/>
    </inkml:context>
    <inkml:brush xml:id="br0">
      <inkml:brushProperty name="width" value="0.3" units="cm"/>
      <inkml:brushProperty name="height" value="0.6" units="cm"/>
      <inkml:brushProperty name="color" value="#E20333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6-07T03:46:58.058"/>
    </inkml:context>
    <inkml:brush xml:id="br0">
      <inkml:brushProperty name="width" value="0.3" units="cm"/>
      <inkml:brushProperty name="height" value="0.6" units="cm"/>
      <inkml:brushProperty name="color" value="#7B2425"/>
      <inkml:brushProperty name="tip" value="rectangle"/>
      <inkml:brushProperty name="rasterOp" value="maskPen"/>
    </inkml:brush>
  </inkml:definitions>
  <inkml:trace contextRef="#ctx0" brushRef="#br0">32 1423,'46'-53,"-24"27,1-1,-1 0,1-1,0-1,0-1,1 0,-1 0,-1 1,-1 0,17-25,-17 26,2-4,15-18,6-9,-1 2,-10 14,-1 2,2-3,5-5,3-6,0 2,-5 6,4-5,-4 6,0 2,-3 5,6-6,0 3,-13 14,-5 4,-4 4,-4 5,-3 4,-2 2,-2 1,-31 44,-3-2,2 1,-2 3,-14 15,2-1,6-9,1 4,2 0,-2 5,0 0,-2 2,-1-1,-2 2,2-1,1 1,2-4,3 3,-1 2,9-14,-3 11,9-12,1-2,0-2,6-13,1-3,3-3,3-2,1 0,10-5,5-2,16-11,8-4,16-23,-24 11,1-3,9-11,1-3,-1 1,1-3,-9 8,1-1,1-2,5-5,0-1,0 0,-4 2,0 1,0-1,4-5,0-1,0 1,-3 2,-1 0,0 1,-3 2,1 0,-2 1,9-10,-1 3,-6 4,-2 4,8-12,4-4,0 0,-7 8,-6 6,-6 7,-4 6,-7 8,-2 3,-6 8,-17 47,-5-11,-5 5,-8 20,-2 3,-6 0,-1-1,13-18,-1-1,2 0,-11 17,1-1,9-15,0 0,-1 1,0 0,-1 0,0 0,-2 2,0 0,-1 0,1-1,-1 0,0 0,-1 1,1 0,-1 1,1-2,1-1,-1 2,-1 2,1 1,0-1,0 0,2 0,-1 0,-1 1,0 1,-1-1,2-1,1-1,-1 0,-1-1,1-1,0 0,1-2,0 0,1-1,-6 8,1 0,-3 3,1-1,6-9,0-1,-2 4,0 0,0 0,1 0,3-5,2 0,4-6,2-1,-14 21,12-19,5-9,4-6,6-4,3-3,9-3,13-23,14-14,-7-1,1-3,2-2,1-2,5-8,2-3,-2 2,1-2,4-8,1-3,-7 12,0-2,1 0,-2 3,-1 0,3-3,-4 4,3-3,-1-1,0 3,4-9,0 3,-2 1,-5 7,0 0,-2 2,0 0,-1 1,-1 2,3-5,0 1,4-6,0-3,2 0,-1 1,-7 10,-2 3,14-20,-6 9,-3 3,4-5,-2 2,-9 15,-6 7,-4 7,-1 1,-4 5,-1 3,-20 51,-1-13,0 5,-2 2,-11 6,-3 6,-2 4,-4 6,0-1,16-26,-1 0,-20 28,20-26,0-1,0 0,1 0,0 0,0 1,-16 28,8-14,1 0,8-14,-5 12,0 0,5-5,6-9,7-12,3-5,22-18,-3-3,19-19,3-8,5-4,-18 13,1-1,6-6,-1-2,-3 3,1-2,8-10,0 1,-3 5,-2 1,-1 2,-1 2,-3 5,-2 1,12-11,-7 6,-4 4,-3 3,-4 5,-3 3,-4 5,-4 3,-3 5,-5 32,-24 36,6-14,-3 4,-2-3,-4 3,0-1,3-8,0-1,1-1,-10 18,2-3,4-12,2-3,5-9,0 0,-4 6,-1 0,-1 3,-1-1,1 0,1-1,1-1,0-2,5-6,1-1,-11 20,2-5,2-4,0 2,0-3,6-6,1-3,5-4,-1-3,5-9,1-1,6-7,22-10,5-7,20-16,-2-6,2-5,5-8,0 0,-24 19,-1 1,0 0,-1 0,16-14,-3 4,-5 7,0 1,6-6,3-1,-8 6,1 2,-11 11,-4 4,-3 4,-9 8,-5 14,-2 5,-6 15,-3 0,-7 6,-3 1,-6 6,0 0,-2 7,1-3,6-8,-3 4,3-14,-2 13,2-4,4-6,2-8,5-11,3-5,1-2,2-2,30-27,-6-3,26-23,-16 6,-1 1,-13 16,-5 5</inkml:trace>
</inkml:ink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7787910F-BB03-0B02-DD3B-538B2A143CC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77A54305-4A18-2A80-9AAE-C9E2EA51B12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5364" name="Rectangle 4">
            <a:extLst>
              <a:ext uri="{FF2B5EF4-FFF2-40B4-BE49-F238E27FC236}">
                <a16:creationId xmlns:a16="http://schemas.microsoft.com/office/drawing/2014/main" id="{F0E09EE4-1DC0-DCB2-FC83-5C20C43461D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466904D6-8669-2F20-7865-317EA842698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BR" noProof="0"/>
              <a:t>Clique para editar os estilos do texto mestre</a:t>
            </a:r>
          </a:p>
          <a:p>
            <a:pPr lvl="1"/>
            <a:r>
              <a:rPr lang="pt-BR" altLang="en-BR" noProof="0"/>
              <a:t>Segundo nível</a:t>
            </a:r>
          </a:p>
          <a:p>
            <a:pPr lvl="2"/>
            <a:r>
              <a:rPr lang="pt-BR" altLang="en-BR" noProof="0"/>
              <a:t>Terceiro nível</a:t>
            </a:r>
          </a:p>
          <a:p>
            <a:pPr lvl="3"/>
            <a:r>
              <a:rPr lang="pt-BR" altLang="en-BR" noProof="0"/>
              <a:t>Quarto nível</a:t>
            </a:r>
          </a:p>
          <a:p>
            <a:pPr lvl="4"/>
            <a:r>
              <a:rPr lang="pt-BR" altLang="en-BR" noProof="0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56C8D2BE-C39F-0B01-BE4C-243F749E8EB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3E4DE0DC-332D-7193-BE5F-736E82801A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3424F75-F24D-AA48-9529-26FAC50DE841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HABILIDADES TECNOLÓGICAS (</a:t>
            </a:r>
            <a:r>
              <a:rPr lang="en-US" b="1" dirty="0" err="1"/>
              <a:t>ou</a:t>
            </a:r>
            <a:r>
              <a:rPr lang="en-US" b="1" dirty="0"/>
              <a:t> </a:t>
            </a:r>
            <a:r>
              <a:rPr lang="en-US" b="1" dirty="0" err="1"/>
              <a:t>em</a:t>
            </a:r>
            <a:r>
              <a:rPr lang="en-US" b="1" dirty="0"/>
              <a:t> </a:t>
            </a:r>
            <a:r>
              <a:rPr lang="en-US" b="1" dirty="0" err="1"/>
              <a:t>tecnologia</a:t>
            </a:r>
            <a:r>
              <a:rPr lang="en-US" b="1" dirty="0"/>
              <a:t>)</a:t>
            </a:r>
          </a:p>
          <a:p>
            <a:endParaRPr lang="en-US" dirty="0"/>
          </a:p>
          <a:p>
            <a:r>
              <a:rPr lang="en-US" dirty="0"/>
              <a:t>A 4ª </a:t>
            </a:r>
            <a:r>
              <a:rPr lang="en-US" dirty="0" err="1"/>
              <a:t>revolução</a:t>
            </a:r>
            <a:r>
              <a:rPr lang="en-US" dirty="0"/>
              <a:t> industrial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alimentada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inovações</a:t>
            </a:r>
            <a:r>
              <a:rPr lang="en-US" dirty="0"/>
              <a:t> </a:t>
            </a:r>
            <a:r>
              <a:rPr lang="en-US" dirty="0" err="1"/>
              <a:t>tecnológicas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inteligência</a:t>
            </a:r>
            <a:r>
              <a:rPr lang="en-US" dirty="0"/>
              <a:t> artificial, big data, </a:t>
            </a:r>
            <a:r>
              <a:rPr lang="en-US" dirty="0" err="1"/>
              <a:t>realidade</a:t>
            </a:r>
            <a:r>
              <a:rPr lang="en-US" dirty="0"/>
              <a:t> virtual, blockchains e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.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significa</a:t>
            </a:r>
            <a:r>
              <a:rPr lang="en-US" dirty="0"/>
              <a:t>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precisarão</a:t>
            </a:r>
            <a:r>
              <a:rPr lang="en-US" dirty="0"/>
              <a:t> de um </a:t>
            </a:r>
            <a:r>
              <a:rPr lang="en-US" dirty="0" err="1"/>
              <a:t>certo</a:t>
            </a:r>
            <a:r>
              <a:rPr lang="en-US" dirty="0"/>
              <a:t> </a:t>
            </a:r>
            <a:r>
              <a:rPr lang="en-US" dirty="0" err="1"/>
              <a:t>nível</a:t>
            </a:r>
            <a:r>
              <a:rPr lang="en-US" dirty="0"/>
              <a:t> de </a:t>
            </a:r>
            <a:r>
              <a:rPr lang="en-US" dirty="0" err="1"/>
              <a:t>conforto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tecnologia</a:t>
            </a:r>
            <a:r>
              <a:rPr lang="en-US" dirty="0"/>
              <a:t>. No </a:t>
            </a:r>
            <a:r>
              <a:rPr lang="en-US" dirty="0" err="1"/>
              <a:t>nível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básico</a:t>
            </a:r>
            <a:r>
              <a:rPr lang="en-US" dirty="0"/>
              <a:t>, </a:t>
            </a:r>
            <a:r>
              <a:rPr lang="en-US" dirty="0" err="1"/>
              <a:t>funcionários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maioria</a:t>
            </a:r>
            <a:r>
              <a:rPr lang="en-US" dirty="0"/>
              <a:t> das </a:t>
            </a:r>
            <a:r>
              <a:rPr lang="en-US" dirty="0" err="1"/>
              <a:t>funções</a:t>
            </a:r>
            <a:r>
              <a:rPr lang="en-US" dirty="0"/>
              <a:t> </a:t>
            </a:r>
            <a:r>
              <a:rPr lang="en-US" dirty="0" err="1"/>
              <a:t>precisarão</a:t>
            </a:r>
            <a:r>
              <a:rPr lang="en-US" dirty="0"/>
              <a:t> </a:t>
            </a:r>
            <a:r>
              <a:rPr lang="en-US" dirty="0" err="1"/>
              <a:t>acessar</a:t>
            </a:r>
            <a:r>
              <a:rPr lang="en-US" dirty="0"/>
              <a:t> dados e </a:t>
            </a:r>
            <a:r>
              <a:rPr lang="en-US" dirty="0" err="1"/>
              <a:t>determinar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agir</a:t>
            </a:r>
            <a:r>
              <a:rPr lang="en-US" dirty="0"/>
              <a:t> com base </a:t>
            </a:r>
            <a:r>
              <a:rPr lang="en-US" dirty="0" err="1"/>
              <a:t>neles</a:t>
            </a:r>
            <a:r>
              <a:rPr lang="en-US" dirty="0"/>
              <a:t>.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requer</a:t>
            </a:r>
            <a:r>
              <a:rPr lang="en-US" dirty="0"/>
              <a:t> </a:t>
            </a:r>
            <a:r>
              <a:rPr lang="en-US" dirty="0" err="1"/>
              <a:t>algumas</a:t>
            </a:r>
            <a:r>
              <a:rPr lang="en-US" dirty="0"/>
              <a:t> </a:t>
            </a:r>
            <a:r>
              <a:rPr lang="en-US" dirty="0" err="1"/>
              <a:t>habilidades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. </a:t>
            </a:r>
            <a:r>
              <a:rPr lang="en-US" dirty="0" err="1"/>
              <a:t>Em</a:t>
            </a:r>
            <a:r>
              <a:rPr lang="en-US" dirty="0"/>
              <a:t> um </a:t>
            </a:r>
            <a:r>
              <a:rPr lang="en-US" dirty="0" err="1"/>
              <a:t>nível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fundamental,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precisam</a:t>
            </a:r>
            <a:r>
              <a:rPr lang="en-US" dirty="0"/>
              <a:t> ser </a:t>
            </a:r>
            <a:r>
              <a:rPr lang="en-US" dirty="0" err="1"/>
              <a:t>capazes</a:t>
            </a:r>
            <a:r>
              <a:rPr lang="en-US" dirty="0"/>
              <a:t> de </a:t>
            </a:r>
            <a:r>
              <a:rPr lang="en-US" dirty="0" err="1"/>
              <a:t>entender</a:t>
            </a:r>
            <a:r>
              <a:rPr lang="en-US" dirty="0"/>
              <a:t> o </a:t>
            </a:r>
            <a:r>
              <a:rPr lang="en-US" dirty="0" err="1"/>
              <a:t>impacto</a:t>
            </a:r>
            <a:r>
              <a:rPr lang="en-US" dirty="0"/>
              <a:t> </a:t>
            </a:r>
            <a:r>
              <a:rPr lang="en-US" dirty="0" err="1"/>
              <a:t>potencial</a:t>
            </a:r>
            <a:r>
              <a:rPr lang="en-US" dirty="0"/>
              <a:t> das </a:t>
            </a:r>
            <a:r>
              <a:rPr lang="en-US" dirty="0" err="1"/>
              <a:t>novas</a:t>
            </a:r>
            <a:r>
              <a:rPr lang="en-US" dirty="0"/>
              <a:t> </a:t>
            </a:r>
            <a:r>
              <a:rPr lang="en-US" dirty="0" err="1"/>
              <a:t>tecnologias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setor</a:t>
            </a:r>
            <a:r>
              <a:rPr lang="en-US" dirty="0"/>
              <a:t>, </a:t>
            </a:r>
            <a:r>
              <a:rPr lang="en-US" dirty="0" err="1"/>
              <a:t>negócios</a:t>
            </a:r>
            <a:r>
              <a:rPr lang="en-US" dirty="0"/>
              <a:t> e </a:t>
            </a:r>
            <a:r>
              <a:rPr lang="en-US" dirty="0" err="1"/>
              <a:t>trabalho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err="1"/>
              <a:t>Importante</a:t>
            </a:r>
            <a:r>
              <a:rPr lang="en-US" b="1" dirty="0"/>
              <a:t> </a:t>
            </a:r>
            <a:r>
              <a:rPr lang="en-US" b="1" dirty="0" err="1"/>
              <a:t>itens</a:t>
            </a:r>
            <a:r>
              <a:rPr lang="en-US" b="1" dirty="0"/>
              <a:t>: </a:t>
            </a:r>
          </a:p>
          <a:p>
            <a:pPr marL="228600" indent="-228600">
              <a:buAutoNum type="arabicPeriod"/>
            </a:pPr>
            <a:r>
              <a:rPr lang="en-BR" b="0" dirty="0"/>
              <a:t>Adaptação às novas ferramentas</a:t>
            </a:r>
          </a:p>
          <a:p>
            <a:pPr marL="228600" indent="-228600">
              <a:buAutoNum type="arabicPeriod"/>
            </a:pPr>
            <a:r>
              <a:rPr lang="en-BR" b="0" dirty="0"/>
              <a:t>Optimização do trabalho</a:t>
            </a:r>
          </a:p>
          <a:p>
            <a:pPr marL="228600" indent="-228600">
              <a:buAutoNum type="arabicPeriod"/>
            </a:pPr>
            <a:r>
              <a:rPr lang="en-BR" b="0" dirty="0"/>
              <a:t>Análise de dados</a:t>
            </a:r>
          </a:p>
          <a:p>
            <a:pPr marL="228600" indent="-228600">
              <a:buAutoNum type="arabicPeriod"/>
            </a:pPr>
            <a:r>
              <a:rPr lang="en-BR" b="0" dirty="0"/>
              <a:t>Desenvolvimento de soluções</a:t>
            </a:r>
          </a:p>
          <a:p>
            <a:pPr marL="228600" indent="-228600">
              <a:buAutoNum type="arabicPeriod"/>
            </a:pPr>
            <a:r>
              <a:rPr lang="en-BR" b="0" dirty="0"/>
              <a:t>Colaboração com a IA</a:t>
            </a:r>
          </a:p>
          <a:p>
            <a:pPr marL="228600" indent="-228600">
              <a:buAutoNum type="arabicPeriod"/>
            </a:pPr>
            <a:r>
              <a:rPr lang="en-BR" b="0" dirty="0"/>
              <a:t>Aprendizado contínuo</a:t>
            </a:r>
          </a:p>
          <a:p>
            <a:pPr marL="0" indent="0">
              <a:buNone/>
            </a:pPr>
            <a:endParaRPr lang="en-BR" b="0" dirty="0"/>
          </a:p>
          <a:p>
            <a:pPr marL="0" indent="0">
              <a:buNone/>
            </a:pPr>
            <a:endParaRPr lang="en-BR" b="0" dirty="0"/>
          </a:p>
          <a:p>
            <a:pPr marL="0" indent="0">
              <a:buNone/>
            </a:pPr>
            <a:r>
              <a:rPr lang="en-BR" b="1" dirty="0"/>
              <a:t>Como estimular e fortalecer</a:t>
            </a:r>
          </a:p>
          <a:p>
            <a:pPr marL="0" indent="0">
              <a:buNone/>
            </a:pPr>
            <a:endParaRPr lang="en-BR" b="1" dirty="0"/>
          </a:p>
          <a:p>
            <a:pPr marL="0" indent="0">
              <a:buNone/>
            </a:pPr>
            <a:r>
              <a:rPr lang="en-BR" b="1" dirty="0"/>
              <a:t>Educação formal ou cursos online </a:t>
            </a:r>
            <a:r>
              <a:rPr lang="en-BR" b="0" dirty="0">
                <a:sym typeface="Wingdings" pitchFamily="2" charset="2"/>
              </a:rPr>
              <a:t> cursos universitários, programas de treinamento / certificações em áreas relevantes. Explore cursos online gratuitos ou pagos.</a:t>
            </a:r>
            <a:endParaRPr lang="en-BR" b="1" dirty="0"/>
          </a:p>
          <a:p>
            <a:pPr marL="0" indent="0">
              <a:buNone/>
            </a:pPr>
            <a:endParaRPr lang="en-BR" b="1" dirty="0"/>
          </a:p>
          <a:p>
            <a:pPr marL="0" indent="0">
              <a:buNone/>
            </a:pPr>
            <a:r>
              <a:rPr lang="en-BR" b="1" dirty="0"/>
              <a:t>Autoaprendizagem </a:t>
            </a:r>
            <a:r>
              <a:rPr lang="en-BR" b="0" dirty="0">
                <a:sym typeface="Wingdings" pitchFamily="2" charset="2"/>
              </a:rPr>
              <a:t> Use recursos online (tutoriais em vídeo, documentações, foruns de discussão e comunidades) para aprender por conta própria.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Tenha mentores</a:t>
            </a:r>
            <a:r>
              <a:rPr lang="en-BR" b="0" dirty="0">
                <a:sym typeface="Wingdings" pitchFamily="2" charset="2"/>
              </a:rPr>
              <a:t>  procure mentores ou profissionasi experientes na área que você seseja desenvolver suas atividades. Eles podem fornecer orientação, dicas valiosas e compartilhar suas experiências. Acelere seu aprendizado!</a:t>
            </a:r>
            <a:endParaRPr lang="en-BR" b="1" dirty="0">
              <a:sym typeface="Wingdings" pitchFamily="2" charset="2"/>
            </a:endParaRP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Prática, prática, prática </a:t>
            </a:r>
            <a:r>
              <a:rPr lang="en-BR" b="0" dirty="0">
                <a:sym typeface="Wingdings" pitchFamily="2" charset="2"/>
              </a:rPr>
              <a:t> aplique seus conhecimentos através de projetos práticos. Construa, desenvolva, explore, resolva problemas usando tecnologia.</a:t>
            </a:r>
          </a:p>
          <a:p>
            <a:pPr marL="0" indent="0">
              <a:buNone/>
            </a:pPr>
            <a:r>
              <a:rPr lang="en-BR" b="0" dirty="0">
                <a:sym typeface="Wingdings" pitchFamily="2" charset="2"/>
              </a:rPr>
              <a:t>A prática constante é fundamental para aprimorar suas habilidades tecnológicas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Trabalho em equipe</a:t>
            </a:r>
            <a:r>
              <a:rPr lang="en-BR" b="0" dirty="0">
                <a:sym typeface="Wingdings" pitchFamily="2" charset="2"/>
              </a:rPr>
              <a:t>  participe de projetos colaborativos com outras pessoas interessadas em tecnologia. Compartilhe conhecimentos, aprenda com os outros e junto, desenvolva habilidades de comunicação e colaboração.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Networking</a:t>
            </a:r>
            <a:r>
              <a:rPr lang="en-BR" b="0" dirty="0">
                <a:sym typeface="Wingdings" pitchFamily="2" charset="2"/>
              </a:rPr>
              <a:t>  Esteja envolvido em comunidades tecnológicas, participe de eentos, conferências e encontros para conhecer profissionais do setor.</a:t>
            </a:r>
          </a:p>
          <a:p>
            <a:pPr marL="0" indent="0">
              <a:buNone/>
            </a:pPr>
            <a:r>
              <a:rPr lang="en-BR" b="0" dirty="0">
                <a:sym typeface="Wingdings" pitchFamily="2" charset="2"/>
              </a:rPr>
              <a:t>O networking pode abrir portas para oportunidades de aprendizado, colaboração e mentoria.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Acompanhe as tendências </a:t>
            </a:r>
            <a:r>
              <a:rPr lang="en-BR" b="0" dirty="0">
                <a:sym typeface="Wingdings" pitchFamily="2" charset="2"/>
              </a:rPr>
              <a:t> Leia blogs, artigos e notícias sobre os avanços mais recentes da área que você deseja desenvolver suas atividades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Desenvolva projetos pessoais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endParaRPr lang="en-B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8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627302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ABRAÇAR MUDANÇAS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Devido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velocidade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local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 ser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ágeis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capazes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abraçar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celebrar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Nossos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cérebros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flexíveis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também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precisaremos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adaptáveis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pois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obrigados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ajustar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locais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expectativas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e conjuntos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Uma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essencial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durante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4ª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industrial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fardo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oportunidade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inovar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17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601473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HABILIDADES TECNOLÓGICAS (</a:t>
            </a:r>
            <a:r>
              <a:rPr lang="en-US" b="1" dirty="0" err="1"/>
              <a:t>ou</a:t>
            </a:r>
            <a:r>
              <a:rPr lang="en-US" b="1" dirty="0"/>
              <a:t> </a:t>
            </a:r>
            <a:r>
              <a:rPr lang="en-US" b="1" dirty="0" err="1"/>
              <a:t>em</a:t>
            </a:r>
            <a:r>
              <a:rPr lang="en-US" b="1" dirty="0"/>
              <a:t> </a:t>
            </a:r>
            <a:r>
              <a:rPr lang="en-US" b="1" dirty="0" err="1"/>
              <a:t>tecnologia</a:t>
            </a:r>
            <a:r>
              <a:rPr lang="en-US" b="1" dirty="0"/>
              <a:t>)</a:t>
            </a:r>
          </a:p>
          <a:p>
            <a:endParaRPr lang="en-US" dirty="0"/>
          </a:p>
          <a:p>
            <a:r>
              <a:rPr lang="en-US" dirty="0"/>
              <a:t>A 4ª </a:t>
            </a:r>
            <a:r>
              <a:rPr lang="en-US" dirty="0" err="1"/>
              <a:t>revolução</a:t>
            </a:r>
            <a:r>
              <a:rPr lang="en-US" dirty="0"/>
              <a:t> industrial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alimentada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inovações</a:t>
            </a:r>
            <a:r>
              <a:rPr lang="en-US" dirty="0"/>
              <a:t> </a:t>
            </a:r>
            <a:r>
              <a:rPr lang="en-US" dirty="0" err="1"/>
              <a:t>tecnológicas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inteligência</a:t>
            </a:r>
            <a:r>
              <a:rPr lang="en-US" dirty="0"/>
              <a:t> artificial, big data, </a:t>
            </a:r>
            <a:r>
              <a:rPr lang="en-US" dirty="0" err="1"/>
              <a:t>realidade</a:t>
            </a:r>
            <a:r>
              <a:rPr lang="en-US" dirty="0"/>
              <a:t> virtual, blockchains e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.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significa</a:t>
            </a:r>
            <a:r>
              <a:rPr lang="en-US" dirty="0"/>
              <a:t>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precisarão</a:t>
            </a:r>
            <a:r>
              <a:rPr lang="en-US" dirty="0"/>
              <a:t> de um </a:t>
            </a:r>
            <a:r>
              <a:rPr lang="en-US" dirty="0" err="1"/>
              <a:t>certo</a:t>
            </a:r>
            <a:r>
              <a:rPr lang="en-US" dirty="0"/>
              <a:t> </a:t>
            </a:r>
            <a:r>
              <a:rPr lang="en-US" dirty="0" err="1"/>
              <a:t>nível</a:t>
            </a:r>
            <a:r>
              <a:rPr lang="en-US" dirty="0"/>
              <a:t> de </a:t>
            </a:r>
            <a:r>
              <a:rPr lang="en-US" dirty="0" err="1"/>
              <a:t>conforto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relação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tecnologia</a:t>
            </a:r>
            <a:r>
              <a:rPr lang="en-US" dirty="0"/>
              <a:t>. No </a:t>
            </a:r>
            <a:r>
              <a:rPr lang="en-US" dirty="0" err="1"/>
              <a:t>nível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básico</a:t>
            </a:r>
            <a:r>
              <a:rPr lang="en-US" dirty="0"/>
              <a:t>, </a:t>
            </a:r>
            <a:r>
              <a:rPr lang="en-US" dirty="0" err="1"/>
              <a:t>funcionários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maioria</a:t>
            </a:r>
            <a:r>
              <a:rPr lang="en-US" dirty="0"/>
              <a:t> das </a:t>
            </a:r>
            <a:r>
              <a:rPr lang="en-US" dirty="0" err="1"/>
              <a:t>funções</a:t>
            </a:r>
            <a:r>
              <a:rPr lang="en-US" dirty="0"/>
              <a:t> </a:t>
            </a:r>
            <a:r>
              <a:rPr lang="en-US" dirty="0" err="1"/>
              <a:t>precisarão</a:t>
            </a:r>
            <a:r>
              <a:rPr lang="en-US" dirty="0"/>
              <a:t> </a:t>
            </a:r>
            <a:r>
              <a:rPr lang="en-US" dirty="0" err="1"/>
              <a:t>acessar</a:t>
            </a:r>
            <a:r>
              <a:rPr lang="en-US" dirty="0"/>
              <a:t> dados e </a:t>
            </a:r>
            <a:r>
              <a:rPr lang="en-US" dirty="0" err="1"/>
              <a:t>determinar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agir</a:t>
            </a:r>
            <a:r>
              <a:rPr lang="en-US" dirty="0"/>
              <a:t> com base </a:t>
            </a:r>
            <a:r>
              <a:rPr lang="en-US" dirty="0" err="1"/>
              <a:t>neles</a:t>
            </a:r>
            <a:r>
              <a:rPr lang="en-US" dirty="0"/>
              <a:t>.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requer</a:t>
            </a:r>
            <a:r>
              <a:rPr lang="en-US" dirty="0"/>
              <a:t> </a:t>
            </a:r>
            <a:r>
              <a:rPr lang="en-US" dirty="0" err="1"/>
              <a:t>algumas</a:t>
            </a:r>
            <a:r>
              <a:rPr lang="en-US" dirty="0"/>
              <a:t> </a:t>
            </a:r>
            <a:r>
              <a:rPr lang="en-US" dirty="0" err="1"/>
              <a:t>habilidades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. </a:t>
            </a:r>
            <a:r>
              <a:rPr lang="en-US" dirty="0" err="1"/>
              <a:t>Em</a:t>
            </a:r>
            <a:r>
              <a:rPr lang="en-US" dirty="0"/>
              <a:t> um </a:t>
            </a:r>
            <a:r>
              <a:rPr lang="en-US" dirty="0" err="1"/>
              <a:t>nível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fundamental,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precisam</a:t>
            </a:r>
            <a:r>
              <a:rPr lang="en-US" dirty="0"/>
              <a:t> ser </a:t>
            </a:r>
            <a:r>
              <a:rPr lang="en-US" dirty="0" err="1"/>
              <a:t>capazes</a:t>
            </a:r>
            <a:r>
              <a:rPr lang="en-US" dirty="0"/>
              <a:t> de </a:t>
            </a:r>
            <a:r>
              <a:rPr lang="en-US" dirty="0" err="1"/>
              <a:t>entender</a:t>
            </a:r>
            <a:r>
              <a:rPr lang="en-US" dirty="0"/>
              <a:t> o </a:t>
            </a:r>
            <a:r>
              <a:rPr lang="en-US" dirty="0" err="1"/>
              <a:t>impacto</a:t>
            </a:r>
            <a:r>
              <a:rPr lang="en-US" dirty="0"/>
              <a:t> </a:t>
            </a:r>
            <a:r>
              <a:rPr lang="en-US" dirty="0" err="1"/>
              <a:t>potencial</a:t>
            </a:r>
            <a:r>
              <a:rPr lang="en-US" dirty="0"/>
              <a:t> das </a:t>
            </a:r>
            <a:r>
              <a:rPr lang="en-US" dirty="0" err="1"/>
              <a:t>novas</a:t>
            </a:r>
            <a:r>
              <a:rPr lang="en-US" dirty="0"/>
              <a:t> </a:t>
            </a:r>
            <a:r>
              <a:rPr lang="en-US" dirty="0" err="1"/>
              <a:t>tecnologias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setor</a:t>
            </a:r>
            <a:r>
              <a:rPr lang="en-US" dirty="0"/>
              <a:t>, </a:t>
            </a:r>
            <a:r>
              <a:rPr lang="en-US" dirty="0" err="1"/>
              <a:t>negócios</a:t>
            </a:r>
            <a:r>
              <a:rPr lang="en-US" dirty="0"/>
              <a:t> e </a:t>
            </a:r>
            <a:r>
              <a:rPr lang="en-US" dirty="0" err="1"/>
              <a:t>trabalho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 err="1"/>
              <a:t>Importante</a:t>
            </a:r>
            <a:r>
              <a:rPr lang="en-US" b="1" dirty="0"/>
              <a:t> </a:t>
            </a:r>
            <a:r>
              <a:rPr lang="en-US" b="1" dirty="0" err="1"/>
              <a:t>itens</a:t>
            </a:r>
            <a:r>
              <a:rPr lang="en-US" b="1" dirty="0"/>
              <a:t>: </a:t>
            </a:r>
          </a:p>
          <a:p>
            <a:pPr marL="228600" indent="-228600">
              <a:buAutoNum type="arabicPeriod"/>
            </a:pPr>
            <a:r>
              <a:rPr lang="en-BR" b="0" dirty="0"/>
              <a:t>Adaptação às novas ferramentas</a:t>
            </a:r>
          </a:p>
          <a:p>
            <a:pPr marL="228600" indent="-228600">
              <a:buAutoNum type="arabicPeriod"/>
            </a:pPr>
            <a:r>
              <a:rPr lang="en-BR" b="0" dirty="0"/>
              <a:t>Optimização do trabalho</a:t>
            </a:r>
          </a:p>
          <a:p>
            <a:pPr marL="228600" indent="-228600">
              <a:buAutoNum type="arabicPeriod"/>
            </a:pPr>
            <a:r>
              <a:rPr lang="en-BR" b="0" dirty="0"/>
              <a:t>Análise de dados</a:t>
            </a:r>
          </a:p>
          <a:p>
            <a:pPr marL="228600" indent="-228600">
              <a:buAutoNum type="arabicPeriod"/>
            </a:pPr>
            <a:r>
              <a:rPr lang="en-BR" b="0" dirty="0"/>
              <a:t>Desenvolvimento de soluções</a:t>
            </a:r>
          </a:p>
          <a:p>
            <a:pPr marL="228600" indent="-228600">
              <a:buAutoNum type="arabicPeriod"/>
            </a:pPr>
            <a:r>
              <a:rPr lang="en-BR" b="0" dirty="0"/>
              <a:t>Colaboração com a IA</a:t>
            </a:r>
          </a:p>
          <a:p>
            <a:pPr marL="228600" indent="-228600">
              <a:buAutoNum type="arabicPeriod"/>
            </a:pPr>
            <a:r>
              <a:rPr lang="en-BR" b="0" dirty="0"/>
              <a:t>Aprendizado contínuo</a:t>
            </a:r>
          </a:p>
          <a:p>
            <a:pPr marL="0" indent="0">
              <a:buNone/>
            </a:pPr>
            <a:endParaRPr lang="en-BR" b="0" dirty="0"/>
          </a:p>
          <a:p>
            <a:pPr marL="0" indent="0">
              <a:buNone/>
            </a:pPr>
            <a:endParaRPr lang="en-BR" b="0" dirty="0"/>
          </a:p>
          <a:p>
            <a:pPr marL="0" indent="0">
              <a:buNone/>
            </a:pPr>
            <a:r>
              <a:rPr lang="en-BR" b="1" dirty="0"/>
              <a:t>Como estimular e fortalecer</a:t>
            </a:r>
          </a:p>
          <a:p>
            <a:pPr marL="0" indent="0">
              <a:buNone/>
            </a:pPr>
            <a:endParaRPr lang="en-BR" b="1" dirty="0"/>
          </a:p>
          <a:p>
            <a:pPr marL="0" indent="0">
              <a:buNone/>
            </a:pPr>
            <a:r>
              <a:rPr lang="en-BR" b="1" dirty="0"/>
              <a:t>Educação formal ou cursos online </a:t>
            </a:r>
            <a:r>
              <a:rPr lang="en-BR" b="0" dirty="0">
                <a:sym typeface="Wingdings" pitchFamily="2" charset="2"/>
              </a:rPr>
              <a:t> cursos universitários, programas de treinamento / certificações em áreas relevantes. Explore cursos online gratuitos ou pagos.</a:t>
            </a:r>
            <a:endParaRPr lang="en-BR" b="1" dirty="0"/>
          </a:p>
          <a:p>
            <a:pPr marL="0" indent="0">
              <a:buNone/>
            </a:pPr>
            <a:endParaRPr lang="en-BR" b="1" dirty="0"/>
          </a:p>
          <a:p>
            <a:pPr marL="0" indent="0">
              <a:buNone/>
            </a:pPr>
            <a:r>
              <a:rPr lang="en-BR" b="1" dirty="0"/>
              <a:t>Autoaprendizagem </a:t>
            </a:r>
            <a:r>
              <a:rPr lang="en-BR" b="0" dirty="0">
                <a:sym typeface="Wingdings" pitchFamily="2" charset="2"/>
              </a:rPr>
              <a:t> Use recursos online (tutoriais em vídeo, documentações, foruns de discussão e comunidades) para aprender por conta própria.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Tenha mentores</a:t>
            </a:r>
            <a:r>
              <a:rPr lang="en-BR" b="0" dirty="0">
                <a:sym typeface="Wingdings" pitchFamily="2" charset="2"/>
              </a:rPr>
              <a:t>  procure mentores ou profissionasi experientes na área que você seseja desenvolver suas atividades. Eles podem fornecer orientação, dicas valiosas e compartilhar suas experiências. Acelere seu aprendizado!</a:t>
            </a:r>
            <a:endParaRPr lang="en-BR" b="1" dirty="0">
              <a:sym typeface="Wingdings" pitchFamily="2" charset="2"/>
            </a:endParaRP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Prática, prática, prática </a:t>
            </a:r>
            <a:r>
              <a:rPr lang="en-BR" b="0" dirty="0">
                <a:sym typeface="Wingdings" pitchFamily="2" charset="2"/>
              </a:rPr>
              <a:t> aplique seus conhecimentos através de projetos práticos. Construa, desenvolva, explore, resolva problemas usando tecnologia.</a:t>
            </a:r>
          </a:p>
          <a:p>
            <a:pPr marL="0" indent="0">
              <a:buNone/>
            </a:pPr>
            <a:r>
              <a:rPr lang="en-BR" b="0" dirty="0">
                <a:sym typeface="Wingdings" pitchFamily="2" charset="2"/>
              </a:rPr>
              <a:t>A prática constante é fundamental para aprimorar suas habilidades tecnológicas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Trabalho em equipe</a:t>
            </a:r>
            <a:r>
              <a:rPr lang="en-BR" b="0" dirty="0">
                <a:sym typeface="Wingdings" pitchFamily="2" charset="2"/>
              </a:rPr>
              <a:t>  participe de projetos colaborativos com outras pessoas interessadas em tecnologia. Compartilhe conhecimentos, aprenda com os outros e junto, desenvolva habilidades de comunicação e colaboração.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Networking</a:t>
            </a:r>
            <a:r>
              <a:rPr lang="en-BR" b="0" dirty="0">
                <a:sym typeface="Wingdings" pitchFamily="2" charset="2"/>
              </a:rPr>
              <a:t>  Esteja envolvido em comunidades tecnológicas, participe de eentos, conferências e encontros para conhecer profissionais do setor.</a:t>
            </a:r>
          </a:p>
          <a:p>
            <a:pPr marL="0" indent="0">
              <a:buNone/>
            </a:pPr>
            <a:r>
              <a:rPr lang="en-BR" b="0" dirty="0">
                <a:sym typeface="Wingdings" pitchFamily="2" charset="2"/>
              </a:rPr>
              <a:t>O networking pode abrir portas para oportunidades de aprendizado, colaboração e mentoria.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Acompanhe as tendências </a:t>
            </a:r>
            <a:r>
              <a:rPr lang="en-BR" b="0" dirty="0">
                <a:sym typeface="Wingdings" pitchFamily="2" charset="2"/>
              </a:rPr>
              <a:t> Leia blogs, artigos e notícias sobre os avanços mais recentes da área que você deseja desenvolver suas atividades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BR" b="1" dirty="0">
                <a:sym typeface="Wingdings" pitchFamily="2" charset="2"/>
              </a:rPr>
              <a:t>Desenvolva projetos pessoais</a:t>
            </a:r>
          </a:p>
          <a:p>
            <a:pPr marL="0" indent="0">
              <a:buNone/>
            </a:pPr>
            <a:endParaRPr lang="en-BR" b="0" dirty="0">
              <a:sym typeface="Wingdings" pitchFamily="2" charset="2"/>
            </a:endParaRPr>
          </a:p>
          <a:p>
            <a:pPr marL="0" indent="0">
              <a:buNone/>
            </a:pPr>
            <a:endParaRPr lang="en-B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22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782565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b="1" dirty="0"/>
              <a:t>CRIATIVIDADE</a:t>
            </a:r>
          </a:p>
          <a:p>
            <a:endParaRPr lang="en-BR" dirty="0"/>
          </a:p>
          <a:p>
            <a:r>
              <a:rPr lang="en-BR" dirty="0"/>
              <a:t>A IA poder extraploar soluções para problemas nunca antes pensados, dependendo do tipo de IA em questão e do nível de criatividade e generalização que ela é capaz de alcançar.</a:t>
            </a:r>
          </a:p>
          <a:p>
            <a:endParaRPr lang="en-BR" dirty="0"/>
          </a:p>
          <a:p>
            <a:r>
              <a:rPr lang="en-BR" dirty="0"/>
              <a:t>Essa capacidade ainda está em desenvolvimento e não é comparável à capacidade humana de pensar de forma criativa e inovadora.</a:t>
            </a:r>
          </a:p>
          <a:p>
            <a:endParaRPr lang="en-BR" dirty="0"/>
          </a:p>
          <a:p>
            <a:r>
              <a:rPr lang="en-BR" dirty="0"/>
              <a:t>A criatividade humana é influenciada por uma variedade de fatores, como experiências pessoais, emoções e intuição – que atualmente estão além do alcance da IA.</a:t>
            </a:r>
          </a:p>
          <a:p>
            <a:endParaRPr lang="en-BR" dirty="0"/>
          </a:p>
          <a:p>
            <a:r>
              <a:rPr lang="en-BR" dirty="0"/>
              <a:t>A criatividade humana continua sendo uma habilidade única e poderosa quando se trata de encontrar soluções verdadeiramente inovadoras e lidar com problemas complexos e não convencionais.</a:t>
            </a:r>
          </a:p>
          <a:p>
            <a:endParaRPr lang="en-BR" dirty="0"/>
          </a:p>
          <a:p>
            <a:endParaRPr lang="en-BR" dirty="0"/>
          </a:p>
          <a:p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1. </a:t>
            </a:r>
            <a:r>
              <a:rPr lang="en-US" dirty="0" err="1"/>
              <a:t>Mantenha</a:t>
            </a:r>
            <a:r>
              <a:rPr lang="en-US" dirty="0"/>
              <a:t> a </a:t>
            </a:r>
            <a:r>
              <a:rPr lang="en-US" dirty="0" err="1"/>
              <a:t>mente</a:t>
            </a:r>
            <a:r>
              <a:rPr lang="en-US" dirty="0"/>
              <a:t> </a:t>
            </a:r>
            <a:r>
              <a:rPr lang="en-US" dirty="0" err="1"/>
              <a:t>aberta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</a:t>
            </a:r>
          </a:p>
          <a:p>
            <a:r>
              <a:rPr lang="en-US" dirty="0" err="1">
                <a:sym typeface="Wingdings" pitchFamily="2" charset="2"/>
              </a:rPr>
              <a:t>Esteja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disposto</a:t>
            </a:r>
            <a:r>
              <a:rPr lang="en-US" dirty="0">
                <a:sym typeface="Wingdings" pitchFamily="2" charset="2"/>
              </a:rPr>
              <a:t> a explorer </a:t>
            </a:r>
            <a:r>
              <a:rPr lang="en-US" dirty="0" err="1">
                <a:sym typeface="Wingdings" pitchFamily="2" charset="2"/>
              </a:rPr>
              <a:t>novas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ideias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perspectivas</a:t>
            </a:r>
            <a:r>
              <a:rPr lang="en-US" dirty="0">
                <a:sym typeface="Wingdings" pitchFamily="2" charset="2"/>
              </a:rPr>
              <a:t> e </a:t>
            </a:r>
            <a:r>
              <a:rPr lang="en-US" dirty="0" err="1">
                <a:sym typeface="Wingdings" pitchFamily="2" charset="2"/>
              </a:rPr>
              <a:t>abordagens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r>
              <a:rPr lang="en-US" dirty="0" err="1">
                <a:sym typeface="Wingdings" pitchFamily="2" charset="2"/>
              </a:rPr>
              <a:t>Esteja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aberto</a:t>
            </a:r>
            <a:r>
              <a:rPr lang="en-US" dirty="0">
                <a:sym typeface="Wingdings" pitchFamily="2" charset="2"/>
              </a:rPr>
              <a:t> a </a:t>
            </a:r>
            <a:r>
              <a:rPr lang="en-US" dirty="0" err="1">
                <a:sym typeface="Wingdings" pitchFamily="2" charset="2"/>
              </a:rPr>
              <a:t>diferentes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pontos</a:t>
            </a:r>
            <a:r>
              <a:rPr lang="en-US" dirty="0">
                <a:sym typeface="Wingdings" pitchFamily="2" charset="2"/>
              </a:rPr>
              <a:t> de vista e </a:t>
            </a:r>
            <a:r>
              <a:rPr lang="en-US" dirty="0" err="1">
                <a:sym typeface="Wingdings" pitchFamily="2" charset="2"/>
              </a:rPr>
              <a:t>nào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tenha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medo</a:t>
            </a:r>
            <a:r>
              <a:rPr lang="en-US" dirty="0">
                <a:sym typeface="Wingdings" pitchFamily="2" charset="2"/>
              </a:rPr>
              <a:t> de </a:t>
            </a:r>
            <a:r>
              <a:rPr lang="en-US" dirty="0" err="1">
                <a:sym typeface="Wingdings" pitchFamily="2" charset="2"/>
              </a:rPr>
              <a:t>desafiar</a:t>
            </a:r>
            <a:r>
              <a:rPr lang="en-US" dirty="0">
                <a:sym typeface="Wingdings" pitchFamily="2" charset="2"/>
              </a:rPr>
              <a:t> as </a:t>
            </a:r>
            <a:r>
              <a:rPr lang="en-US" dirty="0" err="1">
                <a:sym typeface="Wingdings" pitchFamily="2" charset="2"/>
              </a:rPr>
              <a:t>ideias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convencionais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2. </a:t>
            </a:r>
            <a:r>
              <a:rPr lang="en-US" dirty="0" err="1">
                <a:sym typeface="Wingdings" pitchFamily="2" charset="2"/>
              </a:rPr>
              <a:t>Exercite</a:t>
            </a:r>
            <a:r>
              <a:rPr lang="en-US" dirty="0">
                <a:sym typeface="Wingdings" pitchFamily="2" charset="2"/>
              </a:rPr>
              <a:t> a </a:t>
            </a:r>
            <a:r>
              <a:rPr lang="en-US" dirty="0" err="1">
                <a:sym typeface="Wingdings" pitchFamily="2" charset="2"/>
              </a:rPr>
              <a:t>curiosidade</a:t>
            </a:r>
            <a:r>
              <a:rPr lang="en-US" dirty="0">
                <a:sym typeface="Wingdings" pitchFamily="2" charset="2"/>
              </a:rPr>
              <a:t> </a:t>
            </a:r>
          </a:p>
          <a:p>
            <a:r>
              <a:rPr lang="en-BR" dirty="0"/>
              <a:t>Cultive uma curiosidade constante em relação ao mundo ao seu redor.</a:t>
            </a:r>
          </a:p>
          <a:p>
            <a:r>
              <a:rPr lang="en-BR" dirty="0"/>
              <a:t>Faça perguntas, pesquise e busque conhecimentos em áreas diferentes.</a:t>
            </a:r>
          </a:p>
          <a:p>
            <a:r>
              <a:rPr lang="en-BR" dirty="0"/>
              <a:t>A curiosidade estimula a mente e amplia o campo de inspiração.</a:t>
            </a:r>
          </a:p>
          <a:p>
            <a:endParaRPr lang="en-BR" dirty="0"/>
          </a:p>
          <a:p>
            <a:r>
              <a:rPr lang="en-BR" dirty="0"/>
              <a:t>3. Estimule a criatividade diariamente </a:t>
            </a:r>
            <a:r>
              <a:rPr lang="en-BR" dirty="0">
                <a:sym typeface="Wingdings" pitchFamily="2" charset="2"/>
              </a:rPr>
              <a:t></a:t>
            </a:r>
          </a:p>
          <a:p>
            <a:r>
              <a:rPr lang="en-BR" dirty="0">
                <a:sym typeface="Wingdings" pitchFamily="2" charset="2"/>
              </a:rPr>
              <a:t>Resere tempo regularmente para atividades criativas, como escrever, desenhar, pintar, tocar um instrumento musical, cozinhar etc.</a:t>
            </a:r>
          </a:p>
          <a:p>
            <a:r>
              <a:rPr lang="en-BR" dirty="0">
                <a:sym typeface="Wingdings" pitchFamily="2" charset="2"/>
              </a:rPr>
              <a:t>Engaje-se em hobbies e interesses que despertem a sua criatividade.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4. Convirja diferentes áreas, criando conexões, explorando interconexões entre campos e disciplinas aparentemente distintos. Tente aplicar conceitos e abordagens de uma área em outra – as combinações inusitadas podem gerar ideias invovadoras</a:t>
            </a:r>
          </a:p>
          <a:p>
            <a:r>
              <a:rPr lang="en-BR" dirty="0">
                <a:sym typeface="Wingdings" pitchFamily="2" charset="2"/>
              </a:rPr>
              <a:t>Divirja o pensamento, buscando quantas soluções possíveis para um problema, não se limitando às respostas óbvias. Permita-se pensar de maneira livre e imaginativa. O pensamento divergente envolve gerar várias ideias diferentes e não convencionais.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5. Cultive um ambiente propício – espaço físico e mental que favorieça a criatividade (organizado e inspirador, com exposição de diferentes formas de arte e estímulos para a mente – leituras, filmes, músicas e outras formas de expressão cultural)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6. Exercite a resolução de problemas criativos – aka: pense fora da caixa  desafie-se a resolver problemas de forma criativa. Proponha quebra-cabeças, jogos de raciocínio e enigmas. Pratique a busca por soluções alternativas e pense fora da caixa.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7. Colabore e compartilhe ideias  busque o feedback e a colaboração de outras pessoasl. A interação com pessoas diferentes e troca de conhecimento e perspectivas pode inspirar novas ideias e enriquecer o processo criativo.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8. Aprenda com os erros e experimente – não tenha medo de cometer erros ou de experimentar coisas novas. O processo criativo envolve tentativa e erro. </a:t>
            </a:r>
          </a:p>
          <a:p>
            <a:r>
              <a:rPr lang="en-BR" dirty="0">
                <a:sym typeface="Wingdings" pitchFamily="2" charset="2"/>
              </a:rPr>
              <a:t>Valorize as lições aprendidas ao longo do caminho e use-as como oportunidades para aprimorar suas habildiades criativas.</a:t>
            </a:r>
          </a:p>
          <a:p>
            <a:endParaRPr lang="en-BR" dirty="0">
              <a:sym typeface="Wingdings" pitchFamily="2" charset="2"/>
            </a:endParaRPr>
          </a:p>
          <a:p>
            <a:endParaRPr lang="en-BR" dirty="0"/>
          </a:p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23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33182914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(QE –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Quociente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controlar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expressar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dos outros,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descreve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Você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exibe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alta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tiver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integridade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outros. Uma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facilmente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substituir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um 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conectar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 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aqueles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têm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alto QE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procurados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: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Relacionamento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eficaz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expressão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clara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sentimentos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–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persuasão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influência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criando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conexões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aspectos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também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impactos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Gestão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Equipes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inspirar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motivar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engajar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fortalecendo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apoio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criando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um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ambiente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colaborativo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saudável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Resiliência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(para lidar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incertezas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desafios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pressões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1.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Autoconsciência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Regulação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reconhecendo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nomeando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-as.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padrões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afetam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comportamento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lidar com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saudável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expresser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preocupações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também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responder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apropriada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2.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Esforce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colocando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lugar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deles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tentando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“Positive Intent”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Intenção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positive).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24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161120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DIVERSIDADE E INTELIGÊNCIA CULTURAL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medida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locais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diversificados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abertos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vital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indivíduos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tenham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respeitar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diferenças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cultura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idioma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gênero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sexual,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políticas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religiosas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etc.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compreender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adaptar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maneiras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perceber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dentro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empresa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também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provavelmente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produtos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serviços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empresa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inclusivos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bem-sucedidos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cultural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adaptabilidlade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mercados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globais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garantir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abrangente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Fatores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com equips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diversificadas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preconceitos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(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sistemas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IA).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-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variedade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resolver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também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impulsiona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surgem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cultural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valorização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efetivo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barreiras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mercados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globais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Riqueza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combinados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</a:p>
          <a:p>
            <a:pPr marL="0" indent="0" eaLnBrk="1" hangingPunct="1">
              <a:spcBef>
                <a:spcPct val="0"/>
              </a:spcBef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Como estimular e fortalecer: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Eduque-se</a:t>
            </a:r>
            <a:r>
              <a:rPr lang="en-BR" b="0" dirty="0"/>
              <a:t> –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aprender sobre diferentes culturas, tradições, crenças e valores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Leia livros, artigos, assista a documentários e filmes que abordem diferentes perspectivas culturais.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Esteja aberto para desafiar seus próprios preconceitos e estereótipos.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Experiências interculturais –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oportunidades para se envolver em experiências interculturais, como viagens, intercâmbios ou voluntariados em comunidades diferentes da sua.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Exponha-se a diferentes formas de pensar, interagir e se adaptar a diferentes contextos culturais.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Aprenda um novo idioma –</a:t>
            </a: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Além de simplesmente estudar a língua, estude a história e costumes associados a ele e aos países países que falam essa língua.</a:t>
            </a: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Networking diversificado –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A</a:t>
            </a:r>
            <a:r>
              <a:rPr lang="en-BR" b="0" dirty="0"/>
              <a:t>mplie sua rede de contatos incluindo pessoas de diferentes origens culturais e éticas.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Participe de eventos e grupos que reúnam pessoas de diferentes culturas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oportunidades de trocar experiências e conhecimentos.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Seja consciente de seus próprios vieses –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Reconheça seus próprios vieses culturais e esteja disponsto a desafiá-los.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Esteja aberto para o questionamento e a reflexão sobre suas próprias crenças e comportamentos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25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9093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interpessoal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trocar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entre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vital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durante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 4ª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industrial.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devem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aprimorar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coisas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certas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usando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tom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linguagem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corporal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certos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fim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transmitir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colegas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parceiros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essencial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maximizar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benefícios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equips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interpessoal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crucial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alinahr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garantindo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coordenação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cooperação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Negociação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influência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apresente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influence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ágil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expectativas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desejos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clients.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personalizadas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duradouros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proporcionar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positive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parcerias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alinahr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interessese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parceiros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externos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impulsionar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competitividade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Gerenciamento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modelos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negócio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reduzir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resistência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facilitar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suave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Como estimular e fortalecer: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Escute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Presten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interagindo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interesse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enuíno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pelo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tên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interrupções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realmente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Linguagem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Corporal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receptive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contatol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visual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Sorria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adequdados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reforçar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Fique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linguagem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corporal dos outros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intenções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emoçòes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assertividade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ambiguidades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direta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específico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excessivas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desnecessárias</a:t>
            </a:r>
            <a:b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</a:b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exemplos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concretos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ilustrar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vista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confiate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ser passive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agressivo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Aperfeiçoe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verbal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escrita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Expresse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concise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coerente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gramática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ortografia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jargões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terminologias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exemplos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analogias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(de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escrita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)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público-alvo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não-violenta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expresser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culpar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criticar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sentimentos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mutuamente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benéficas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feedback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26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37580447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PENSAMENTO CRÍTICO / ANALÍTICO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Uma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sugerir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inovadoras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resolver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problemas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complexos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usando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raciocínio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avaliar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argumentos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primeiro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passo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analisar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fluxo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vários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recursos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Depois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observar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alguém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um forte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pensador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confiará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raciocínio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coletará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prós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/contras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situação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aberta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possível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forte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necessárias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navegar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divisão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/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1.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Questione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pressuposições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hábito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crenças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aceitas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verdadeiras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Pergunte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algo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considerado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válido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evidências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apoiar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refutar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essas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suposições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2. Analise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objetiva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deparar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credibilidade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consistência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dados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apresentados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múltiplas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antes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tirar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conclusões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3. 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reflexão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exercite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ponderadas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Reserve um tempo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refletir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sober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crenças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reazões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trás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delas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possíveis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viéses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limitações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pratique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processo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contras,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implicações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prazo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consequências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associados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antes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4.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formulação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pertinentes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possam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-lo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adicionais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aprofundar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explorer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estimular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alternativas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5. Leia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amplamente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debata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/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Exponha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variedade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incluindo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vita,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disciplinas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debates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compartilahndo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ouvindi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defendendo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ode vista com base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evidências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argumentos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lógicos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6. 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-a-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diárias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exercitar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cotidianas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possíveis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27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102789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Julgamento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complexa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local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Embora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processar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fornecer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insights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seriam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impossíveis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coletarem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última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reconhecendo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implicações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amplas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áreas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negócios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efeito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sensibilidades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moral.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medida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tecnologia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elimina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tarefas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domésticas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deixará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nível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alto.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desempenham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papel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trazidas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pela IA,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fornecendo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context,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Combinar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IA com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capacitado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fundamental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bem-sucedidas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cosntante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Aspectos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incertezas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dados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valiosos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Humana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incertezas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ambiguidades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fatores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contextuais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escolhas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possui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consciência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inerente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algorítimos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influenciadas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falta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sociais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implicações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responsáveis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altamente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especializada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limitada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sutilezas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 leva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contextual,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valiosas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inovadoras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ocultas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IA.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Flexibilidade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baseadas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históricos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Humano: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repsonde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rápidas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cenários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considerer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conforme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vantage competitive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constantemente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campo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blogs e participle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insights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vista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abranjente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suposições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argumentos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fundamentadas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Fortaleça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intrinsecamente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ligadas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SWOT, brainstorming,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causa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etc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auxilia-lo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estruturada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desempenha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papel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institos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passadas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resultados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fortes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fracos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anteriores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outros bons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Observe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excepcionais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padrões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aplique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propria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28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118601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Traços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costuma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associar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inspirador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ajudar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 a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versões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mesmos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Embora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organograma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típico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hoje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prevalente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indivíduos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assumirão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funções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projeto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funcionários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 resolver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Definir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organização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possibilidades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impactos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tecnologia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transformação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Implementação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alocação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tecnologia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impactos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prazo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benefícios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talentos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competências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Atrair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talentos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adequados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lidar com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ansiedade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preocupações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colaboradores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mesmo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tempo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abraçar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habildiades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Privacidade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dados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Viés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algorítimico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iImpacto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social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– 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-IA –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inforamções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workshops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conferências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líderes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conselhos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Inspire-se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Verbal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-verbal.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se expresser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transmitir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persuasive.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sólidos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membros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colegas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stakeholders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inspirer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delegação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time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consciência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gerenciar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baseadas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dados e analyses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Solicite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regularmente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disposto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proejtos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comitês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atividaes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profissionais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Supere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29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827669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Aprendizagem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crescimento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Qualquer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Uma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sabe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esforço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resultará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realização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portanto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enfrentar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Active learning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Flexibilidade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Proporciona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rapidamente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ajsutar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demandas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mercado.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perseverança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Fortalecimento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Diante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obstáculos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Active Learning + Growth Mindset =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encorajamento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inovadoras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explorando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aproveitar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descobrir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negócio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surgem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Autonomia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empoderamento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autônoma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trajetória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professional,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assumer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lacunas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certas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-las.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desenovlvidas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tempo.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Acredite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esforço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persistência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contínuo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disposto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receber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construitivo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natural do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use-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trampolins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crescer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Estabeleça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metas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Defina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específicas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alcançaveis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sesenvolvimento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dsesja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adquirir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aprofundar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estabelça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etapas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alcançá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-las.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Acompanhe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progresso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tempo.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blogs,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asista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vídeos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educacionais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participle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online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presenciais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aproveite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disponíveis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interesse.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arrisque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sair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zona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coisas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Explore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cometer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pois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interesses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semelhantes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Participe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grupos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fóruns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online, redes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profissionais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educacionais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 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beneficiar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autorreflexão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Reserve um tempo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melhorado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ajustando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conforme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Encare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persistente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Diante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dificuldades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obstáculos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chance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tendências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avanços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interesse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Acompanhe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tendências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últimas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curiosidade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sempre curioso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hábito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explorer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investigar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30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017010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b="1" dirty="0"/>
              <a:t>CRIATIVIDADE</a:t>
            </a:r>
          </a:p>
          <a:p>
            <a:endParaRPr lang="en-BR" dirty="0"/>
          </a:p>
          <a:p>
            <a:r>
              <a:rPr lang="en-BR" dirty="0"/>
              <a:t>A IA poder extraploar soluções para problemas nunca antes pensados, dependendo do tipo de IA em questão e do nível de criatividade e generalização que ela é capaz de alcançar.</a:t>
            </a:r>
          </a:p>
          <a:p>
            <a:endParaRPr lang="en-BR" dirty="0"/>
          </a:p>
          <a:p>
            <a:r>
              <a:rPr lang="en-BR" dirty="0"/>
              <a:t>Essa capacidade ainda está em desenvolvimento e não é comparável à capacidade humana de pensar de forma criativa e inovadora.</a:t>
            </a:r>
          </a:p>
          <a:p>
            <a:endParaRPr lang="en-BR" dirty="0"/>
          </a:p>
          <a:p>
            <a:r>
              <a:rPr lang="en-BR" dirty="0"/>
              <a:t>A criatividade humana é influenciada por uma variedade de fatores, como experiências pessoais, emoções e intuição – que atualmente estão além do alcance da IA.</a:t>
            </a:r>
          </a:p>
          <a:p>
            <a:endParaRPr lang="en-BR" dirty="0"/>
          </a:p>
          <a:p>
            <a:r>
              <a:rPr lang="en-BR" dirty="0"/>
              <a:t>A criatividade humana continua sendo uma habilidade única e poderosa quando se trata de encontrar soluções verdadeiramente inovadoras e lidar com problemas complexos e não convencionais.</a:t>
            </a:r>
          </a:p>
          <a:p>
            <a:endParaRPr lang="en-BR" dirty="0"/>
          </a:p>
          <a:p>
            <a:endParaRPr lang="en-BR" dirty="0"/>
          </a:p>
          <a:p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1. </a:t>
            </a:r>
            <a:r>
              <a:rPr lang="en-US" dirty="0" err="1"/>
              <a:t>Mantenha</a:t>
            </a:r>
            <a:r>
              <a:rPr lang="en-US" dirty="0"/>
              <a:t> a </a:t>
            </a:r>
            <a:r>
              <a:rPr lang="en-US" dirty="0" err="1"/>
              <a:t>mente</a:t>
            </a:r>
            <a:r>
              <a:rPr lang="en-US" dirty="0"/>
              <a:t> </a:t>
            </a:r>
            <a:r>
              <a:rPr lang="en-US" dirty="0" err="1"/>
              <a:t>aberta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</a:t>
            </a:r>
          </a:p>
          <a:p>
            <a:r>
              <a:rPr lang="en-US" dirty="0" err="1">
                <a:sym typeface="Wingdings" pitchFamily="2" charset="2"/>
              </a:rPr>
              <a:t>Esteja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disposto</a:t>
            </a:r>
            <a:r>
              <a:rPr lang="en-US" dirty="0">
                <a:sym typeface="Wingdings" pitchFamily="2" charset="2"/>
              </a:rPr>
              <a:t> a explorer </a:t>
            </a:r>
            <a:r>
              <a:rPr lang="en-US" dirty="0" err="1">
                <a:sym typeface="Wingdings" pitchFamily="2" charset="2"/>
              </a:rPr>
              <a:t>novas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ideias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perspectivas</a:t>
            </a:r>
            <a:r>
              <a:rPr lang="en-US" dirty="0">
                <a:sym typeface="Wingdings" pitchFamily="2" charset="2"/>
              </a:rPr>
              <a:t> e </a:t>
            </a:r>
            <a:r>
              <a:rPr lang="en-US" dirty="0" err="1">
                <a:sym typeface="Wingdings" pitchFamily="2" charset="2"/>
              </a:rPr>
              <a:t>abordagens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r>
              <a:rPr lang="en-US" dirty="0" err="1">
                <a:sym typeface="Wingdings" pitchFamily="2" charset="2"/>
              </a:rPr>
              <a:t>Esteja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aberto</a:t>
            </a:r>
            <a:r>
              <a:rPr lang="en-US" dirty="0">
                <a:sym typeface="Wingdings" pitchFamily="2" charset="2"/>
              </a:rPr>
              <a:t> a </a:t>
            </a:r>
            <a:r>
              <a:rPr lang="en-US" dirty="0" err="1">
                <a:sym typeface="Wingdings" pitchFamily="2" charset="2"/>
              </a:rPr>
              <a:t>diferentes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pontos</a:t>
            </a:r>
            <a:r>
              <a:rPr lang="en-US" dirty="0">
                <a:sym typeface="Wingdings" pitchFamily="2" charset="2"/>
              </a:rPr>
              <a:t> de vista e </a:t>
            </a:r>
            <a:r>
              <a:rPr lang="en-US" dirty="0" err="1">
                <a:sym typeface="Wingdings" pitchFamily="2" charset="2"/>
              </a:rPr>
              <a:t>nào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tenha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medo</a:t>
            </a:r>
            <a:r>
              <a:rPr lang="en-US" dirty="0">
                <a:sym typeface="Wingdings" pitchFamily="2" charset="2"/>
              </a:rPr>
              <a:t> de </a:t>
            </a:r>
            <a:r>
              <a:rPr lang="en-US" dirty="0" err="1">
                <a:sym typeface="Wingdings" pitchFamily="2" charset="2"/>
              </a:rPr>
              <a:t>desafiar</a:t>
            </a:r>
            <a:r>
              <a:rPr lang="en-US" dirty="0">
                <a:sym typeface="Wingdings" pitchFamily="2" charset="2"/>
              </a:rPr>
              <a:t> as </a:t>
            </a:r>
            <a:r>
              <a:rPr lang="en-US" dirty="0" err="1">
                <a:sym typeface="Wingdings" pitchFamily="2" charset="2"/>
              </a:rPr>
              <a:t>ideias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convencionais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2. </a:t>
            </a:r>
            <a:r>
              <a:rPr lang="en-US" dirty="0" err="1">
                <a:sym typeface="Wingdings" pitchFamily="2" charset="2"/>
              </a:rPr>
              <a:t>Exercite</a:t>
            </a:r>
            <a:r>
              <a:rPr lang="en-US" dirty="0">
                <a:sym typeface="Wingdings" pitchFamily="2" charset="2"/>
              </a:rPr>
              <a:t> a </a:t>
            </a:r>
            <a:r>
              <a:rPr lang="en-US" dirty="0" err="1">
                <a:sym typeface="Wingdings" pitchFamily="2" charset="2"/>
              </a:rPr>
              <a:t>curiosidade</a:t>
            </a:r>
            <a:r>
              <a:rPr lang="en-US" dirty="0">
                <a:sym typeface="Wingdings" pitchFamily="2" charset="2"/>
              </a:rPr>
              <a:t> </a:t>
            </a:r>
          </a:p>
          <a:p>
            <a:r>
              <a:rPr lang="en-BR" dirty="0"/>
              <a:t>Cultive uma curiosidade constante em relação ao mundo ao seu redor.</a:t>
            </a:r>
          </a:p>
          <a:p>
            <a:r>
              <a:rPr lang="en-BR" dirty="0"/>
              <a:t>Faça perguntas, pesquise e busque conhecimentos em áreas diferentes.</a:t>
            </a:r>
          </a:p>
          <a:p>
            <a:r>
              <a:rPr lang="en-BR" dirty="0"/>
              <a:t>A curiosidade estimula a mente e amplia o campo de inspiração.</a:t>
            </a:r>
          </a:p>
          <a:p>
            <a:endParaRPr lang="en-BR" dirty="0"/>
          </a:p>
          <a:p>
            <a:r>
              <a:rPr lang="en-BR" dirty="0"/>
              <a:t>3. Estimule a criatividade diariamente </a:t>
            </a:r>
            <a:r>
              <a:rPr lang="en-BR" dirty="0">
                <a:sym typeface="Wingdings" pitchFamily="2" charset="2"/>
              </a:rPr>
              <a:t></a:t>
            </a:r>
          </a:p>
          <a:p>
            <a:r>
              <a:rPr lang="en-BR" dirty="0">
                <a:sym typeface="Wingdings" pitchFamily="2" charset="2"/>
              </a:rPr>
              <a:t>Resere tempo regularmente para atividades criativas, como escrever, desenhar, pintar, tocar um instrumento musical, cozinhar etc.</a:t>
            </a:r>
          </a:p>
          <a:p>
            <a:r>
              <a:rPr lang="en-BR" dirty="0">
                <a:sym typeface="Wingdings" pitchFamily="2" charset="2"/>
              </a:rPr>
              <a:t>Engaje-se em hobbies e interesses que despertem a sua criatividade.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4. Convirja diferentes áreas, criando conexões, explorando interconexões entre campos e disciplinas aparentemente distintos. Tente aplicar conceitos e abordagens de uma área em outra – as combinações inusitadas podem gerar ideias invovadoras</a:t>
            </a:r>
          </a:p>
          <a:p>
            <a:r>
              <a:rPr lang="en-BR" dirty="0">
                <a:sym typeface="Wingdings" pitchFamily="2" charset="2"/>
              </a:rPr>
              <a:t>Divirja o pensamento, buscando quantas soluções possíveis para um problema, não se limitando às respostas óbvias. Permita-se pensar de maneira livre e imaginativa. O pensamento divergente envolve gerar várias ideias diferentes e não convencionais.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5. Cultive um ambiente propício – espaço físico e mental que favorieça a criatividade (organizado e inspirador, com exposição de diferentes formas de arte e estímulos para a mente – leituras, filmes, músicas e outras formas de expressão cultural)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6. Exercite a resolução de problemas criativos – aka: pense fora da caixa  desafie-se a resolver problemas de forma criativa. Proponha quebra-cabeças, jogos de raciocínio e enigmas. Pratique a busca por soluções alternativas e pense fora da caixa.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7. Colabore e compartilhe ideias  busque o feedback e a colaboração de outras pessoasl. A interação com pessoas diferentes e troca de conhecimento e perspectivas pode inspirar novas ideias e enriquecer o processo criativo.</a:t>
            </a:r>
          </a:p>
          <a:p>
            <a:endParaRPr lang="en-BR" dirty="0">
              <a:sym typeface="Wingdings" pitchFamily="2" charset="2"/>
            </a:endParaRPr>
          </a:p>
          <a:p>
            <a:r>
              <a:rPr lang="en-BR" dirty="0">
                <a:sym typeface="Wingdings" pitchFamily="2" charset="2"/>
              </a:rPr>
              <a:t>8. Aprenda com os erros e experimente – não tenha medo de cometer erros ou de experimentar coisas novas. O processo criativo envolve tentativa e erro. </a:t>
            </a:r>
          </a:p>
          <a:p>
            <a:r>
              <a:rPr lang="en-BR" dirty="0">
                <a:sym typeface="Wingdings" pitchFamily="2" charset="2"/>
              </a:rPr>
              <a:t>Valorize as lições aprendidas ao longo do caminho e use-as como oportunidades para aprimorar suas habildiades criativas.</a:t>
            </a:r>
          </a:p>
          <a:p>
            <a:endParaRPr lang="en-BR" dirty="0">
              <a:sym typeface="Wingdings" pitchFamily="2" charset="2"/>
            </a:endParaRPr>
          </a:p>
          <a:p>
            <a:endParaRPr lang="en-BR" dirty="0"/>
          </a:p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9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671224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(QE –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Quociente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controlar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expressar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dos outros,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descreve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Você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exibe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alta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tiver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integridade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outros. Uma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facilmente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substituir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um 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conectar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 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aqueles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têm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alto QE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procurados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: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Relacionamento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eficaz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expressão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clara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sentimentos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–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persuasão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influência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criando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conexões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aspectos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também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impactos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Gestão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Equipes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inspirar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motivar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engajar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fortalecendo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apoio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criando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um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ambiente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colaborativo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saudável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Resiliência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(para lidar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incertezas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desafios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pressões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1.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Autoconsciência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Regulação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emocional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reconhecendo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nomeando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-as.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padrões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afetam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comportamento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lidar com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saudável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expresser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preocupações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também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responder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apropriada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2.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Esforce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colocando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lugar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deles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tentando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“Positive Intent” (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Intenção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positive).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10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031854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DIVERSIDADE E INTELIGÊNCIA CULTURAL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medida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locais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diversificados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abertos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vital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indivíduos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tenham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respeitar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diferenças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cultura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idioma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gênero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sexual,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políticas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religiosas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etc.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compreender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adaptar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maneiras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perceber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apenas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dentro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empresa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mas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também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provavelmente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produtos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serviços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empresa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inclusivos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bem-sucedidos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cultural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adaptabilidlade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mercados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globais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garantir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abrangente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Fatores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com equips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diversificadas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preconceitos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(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sistemas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IA).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-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variedade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resolver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também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impulsiona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surgem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cultural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valorização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efetivo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barreiras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mercados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globais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228600" indent="-228600" eaLnBrk="1" hangingPunct="1">
              <a:spcBef>
                <a:spcPct val="0"/>
              </a:spcBef>
              <a:buAutoNum type="arabicPeriod"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Riqueza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combinados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</a:p>
          <a:p>
            <a:pPr marL="0" indent="0" eaLnBrk="1" hangingPunct="1">
              <a:spcBef>
                <a:spcPct val="0"/>
              </a:spcBef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Como estimular e fortalecer: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Eduque-se</a:t>
            </a:r>
            <a:r>
              <a:rPr lang="en-BR" b="0" dirty="0"/>
              <a:t> –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aprender sobre diferentes culturas, tradições, crenças e valores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Leia livros, artigos, assista a documentários e filmes que abordem diferentes perspectivas culturais.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Esteja aberto para desafiar seus próprios preconceitos e estereótipos.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Experiências interculturais –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oportunidades para se envolver em experiências interculturais, como viagens, intercâmbios ou voluntariados em comunidades diferentes da sua.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Exponha-se a diferentes formas de pensar, interagir e se adaptar a diferentes contextos culturais.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Aprenda um novo idioma –</a:t>
            </a: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Além de simplesmente estudar a língua, estude a história e costumes associados a ele e aos países países que falam essa língua.</a:t>
            </a: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Networking diversificado –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A</a:t>
            </a:r>
            <a:r>
              <a:rPr lang="en-BR" b="0" dirty="0"/>
              <a:t>mplie sua rede de contatos incluindo pessoas de diferentes origens culturais e éticas.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Participe de eventos e grupos que reúnam pessoas de diferentes culturas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Busque oportunidades de trocar experiências e conhecimentos.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Seja consciente de seus próprios vieses –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Reconheça seus próprios vieses culturais e esteja disponsto a desafiá-los.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0" dirty="0"/>
              <a:t>Esteja aberto para o questionamento e a reflexão sobre suas próprias crenças e comportamentos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BR" b="1" dirty="0"/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11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22901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interpessoal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trocar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entre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vital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durante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 4ª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industrial.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significa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devem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aprimorar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comunicar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coisas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certas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usando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tom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linguagem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corporal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certos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fim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transmitir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colegas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parceiros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essencial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maximizar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benefícios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equips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interpessoal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crucial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alinahr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garantindo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coordenação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cooperação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Negociação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influência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apresente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influence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vez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ágil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expectativas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desejos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clients.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personalizadas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duradouros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proporcionar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positive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parcerias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alinahr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interessese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parceiros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externos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impulsionar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competitividade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Gerenciamento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modelos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negócio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reduzir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resistência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facilitar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suave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BR" b="1" dirty="0"/>
              <a:t>Como estimular e fortalecer: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Escute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Presten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interagindo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interesse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enuíno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pelo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tên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interrupções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realmente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Linguagem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Corporal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receptive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contatol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visual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Sorria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adequdados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reforçar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Fique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linguagem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corporal dos outros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intenções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emoçòes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assertividade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ambiguidades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direta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específico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excessivas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desnecessárias</a:t>
            </a:r>
            <a:b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</a:b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exemplos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concretos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ilustrar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vista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confiate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ser passive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agressivo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Aperfeiçoe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verbal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escrita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Expresse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concise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coerente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gramática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ortografia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jargões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terminologias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exemplos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analogias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mensagens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estilo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(de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escrita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)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público-alvo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não-violenta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expresser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respeitosa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culpar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criticar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sentimentos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mutuamente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benéficas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feedback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12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3775588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PENSAMENTO CRÍTICO / ANALÍTICO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Uma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sugerir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inovadoras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resolver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problemas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complexos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usando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raciocínio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avaliar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argumentos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primeiro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passo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analisar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fluxo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vários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recursos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Depois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observar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alguém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um forte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pensador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confiará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raciocínio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lógico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vez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emoção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coletará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prós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/contras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situação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aberta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possível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forte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analítico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necessárias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navegar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divisão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/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1.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Questione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pressuposições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hábito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crenças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aceitas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verdadeiras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Pergunte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algo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é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considerado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válido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evidências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apoiar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refutar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essas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suposições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2. Analise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objetiva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deparar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-as de forma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objetiva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credibilidade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consistência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dados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apresentados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múltiplas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antes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tirar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conclusões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3. 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reflexão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exercite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ponderadas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Reserve um tempo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refletir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sober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crenças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reazões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trás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delas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possíveis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viéses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limitações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pratique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processo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contras,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implicações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prazo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consequências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associados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antes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4.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formulação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pertinentes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possam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ajudá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-lo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adicionais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aprofundar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explorer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estimular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isso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171450" indent="-171450" eaLnBrk="1" hangingPunct="1">
              <a:spcBef>
                <a:spcPct val="0"/>
              </a:spcBef>
              <a:buFontTx/>
              <a:buChar char="-"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Quais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alternativas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?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5. Leia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amplamente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debata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/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discuta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Exponha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variedade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incluindo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vita,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disciplinas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debates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compartilahndo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ouvindi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opiniões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defendendo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ode vista com base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evidências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argumentos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lógicos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endParaRPr lang="en-US" altLang="en-BR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6. Pratique 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-a-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diárias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exercitar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cotidianas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enfrena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possíveis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13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690918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Julgamento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complexa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local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Embora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máquinas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processar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fornecer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insights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seriam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impossíveis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coletarem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última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reconhecendo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implicações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amplas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áreas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negócios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efeito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sensibilidades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moral.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medida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tecnologia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elimina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tarefas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domésticas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mundanas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deixará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humanos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tomarem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nível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alto.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desempenham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papel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trazidas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pela IA,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fornecendo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context,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Combinar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IA com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capacitado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fundamental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bem-sucedidas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cosntante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Aspectos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incertezas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dados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valiosos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Humana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incertezas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ambiguidades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fatores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contextuais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escolhas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possui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consciência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inerente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algorítimos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influenciadas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falta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sociais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implicações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responsáveis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altamente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especializada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limitada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contexto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sutilezas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 leva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contextual,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valiosas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inovadoras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ocultas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além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IA.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Flexibilidade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IA: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baseadas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históricos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Humano: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repsonde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rápidas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cenários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171450" indent="-171450" eaLnBrk="1" hangingPunct="1">
              <a:spcBef>
                <a:spcPct val="0"/>
              </a:spcBef>
              <a:buFont typeface="Wingdings" pitchFamily="2" charset="2"/>
              <a:buChar char="à"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considerer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conforme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vantage competitive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constantemente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campo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blogs e participle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insights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vista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vieses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abranjente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crítica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suposições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argumentos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ajudará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fundamentadas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Fortaleça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intrinsecamente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ligadas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SWOT, brainstorming,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análise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causa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efeito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etc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auxilia-lo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estruturada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desempenha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um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papel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importante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intuição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confiança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institos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passadas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resultados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fortes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fracos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anteriores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utilize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outros bons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Observe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têm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excepcionais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julgamento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padrões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pensamento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aplique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propria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indent="0" eaLnBrk="1" hangingPunct="1">
              <a:spcBef>
                <a:spcPct val="0"/>
              </a:spcBef>
              <a:buFont typeface="Wingdings" pitchFamily="2" charset="2"/>
              <a:buNone/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14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3087768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Traços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costuma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associar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à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inspirador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ajudar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outros a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tornarem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melhores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versões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si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mesmos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necessários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força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Embora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organograma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típico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hoje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possa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prevalente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indivíduos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assumirão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funções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equipes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projeto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trabalharão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com outros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funcionários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 resolver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Definir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organização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Entender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possibilidades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impactos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tecnologia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transformação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engajamento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estratégicas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Implementação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alocação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tecnologia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considerando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impactos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prazo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avaliando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riscos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benefícios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talentos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competências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Atrair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talentos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adequados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cultura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promova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lidar com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ansiedade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preocupações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colaboradores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mesmo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tempo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abraçar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habildiades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Ética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Privacidade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dados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Viés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algorítimico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iImpacto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social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– 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humana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-IA –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inforamções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workshops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conferências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mentores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líderes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orientação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conselhos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Inspire-se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Comunicação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Verbal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-verbal.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se expresser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clareza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fazer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transmitir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forma persuasive.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Relacionamentos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sólidos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com: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membros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colegas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stakeholders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empatia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compreensão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gestão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motivar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inspirer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equipe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delegação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eficaz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Forneça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construtivo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time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Inteligência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consciência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emocional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gerenciar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emoções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dos outros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resolução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situações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complexas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informadas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problemas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Tome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decisões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baseadas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dados e analyses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Solicite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regularmente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disposto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ouvir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Assuma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proejtos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comitês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atividaes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profissionais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Supere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Demonstre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liderança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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Reflita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15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1460508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Aprendizagem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crescimento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Qualquer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no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futuro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trabalho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precisa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Uma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pessoa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mentalidade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entende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inteligência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sabe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esforço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resultará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maior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realização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irão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portanto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enfrentar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, 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 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novos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Importância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continua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Active learning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Flexibilidade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adaptabilidade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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permite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Proporciona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adaptar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rapidamente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ajsutar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demandas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mercado.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perseverança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Fortalecimento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Diante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obstáculos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Active Learning + Growth Mindset =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encorajamento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criativas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inovadoras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explorando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maneiras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aproveitar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descobrir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negócio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encontrar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soluções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surgem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Autonomia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empoderamento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aprimoramento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torna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autônoma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trajetória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professional,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assumer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responsabilidade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próprio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lacunas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certas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-las.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Como </a:t>
            </a:r>
            <a:r>
              <a:rPr lang="en-US" b="1" dirty="0" err="1"/>
              <a:t>estimular</a:t>
            </a:r>
            <a:r>
              <a:rPr lang="en-US" b="1" dirty="0"/>
              <a:t> e </a:t>
            </a:r>
            <a:r>
              <a:rPr lang="en-US" b="1" dirty="0" err="1"/>
              <a:t>fortalecer</a:t>
            </a:r>
            <a:r>
              <a:rPr lang="en-US" b="1" dirty="0"/>
              <a:t>:</a:t>
            </a:r>
          </a:p>
          <a:p>
            <a:pPr eaLnBrk="1" hangingPunct="1">
              <a:spcBef>
                <a:spcPct val="0"/>
              </a:spcBef>
            </a:pP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Reconheça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desenovlvidas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tempo.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Acredite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esforço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persistência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prática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adequada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levar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contínuo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aberto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disposto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receber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feedback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construitivo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usá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natural do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use-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trampolins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crescer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Estabeleça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metas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Defina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específicas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alcançaveis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sesenvolvimento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dsesja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adquirir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aprofundar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estabelça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etapas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claras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alcançá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-las.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Acompanhe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progresso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longo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do tempo.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Adote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proativa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buscando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ativamente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informações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livros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artigos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blogs,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asista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vídeos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educacionais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participle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online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presenciais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aproveite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recursos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disponíveis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interesse.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arrisque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dispoto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sair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zona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experimentar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coisas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novas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Explore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diferentes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técnicas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cometer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erros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pois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eles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Procure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colaboração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outras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pessoas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interesses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semelhantes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Participe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grupos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fóruns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online, redes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profissionais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eventos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educacionais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onde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você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possa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compartilhar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conhecimento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com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outros e 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beneficiar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diversidade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perspectivas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autorreflexão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Reserve um tempo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refletir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experiências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Analise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funcionou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bem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o que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pode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ser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melhorado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Identifique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força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crescimento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ajustando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conforme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necessário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Pratique a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resiliência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Encare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desafios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oportunidades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habilidades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capacidades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persistente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resiliente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Diante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dificuldades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Veja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obstáculos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como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chance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Mantenha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-se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sobre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tendências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avanços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interesse –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atento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às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mudanças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desenvolvimentos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relevantes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área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Acompanhe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tendências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leia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estudos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caso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ciente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das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últimas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inovações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para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manter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sua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abordagem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aprendizado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atualizada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Cultive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uma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mentalidade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curiosidade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e </a:t>
            </a:r>
            <a:r>
              <a:rPr lang="en-US" altLang="en-BR" b="1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questionamento</a:t>
            </a:r>
            <a:r>
              <a:rPr lang="en-US" altLang="en-BR" b="1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– </a:t>
            </a:r>
            <a:endParaRPr lang="en-US" altLang="en-BR" b="0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Esteja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sempre curioso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faça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perguntas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Desenvolva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o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hábito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 de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questionar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, explorer e </a:t>
            </a:r>
            <a:r>
              <a:rPr lang="en-US" altLang="en-BR" b="0" dirty="0" err="1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investigar</a:t>
            </a:r>
            <a:r>
              <a:rPr lang="en-US" altLang="en-BR" b="0" dirty="0">
                <a:latin typeface="Arial" panose="020B0604020202020204" pitchFamily="34" charset="0"/>
                <a:ea typeface="ＭＳ Ｐゴシック" panose="020B0600070205080204" pitchFamily="34" charset="-128"/>
                <a:sym typeface="Wingdings" pitchFamily="2" charset="2"/>
              </a:rPr>
              <a:t>.</a:t>
            </a:r>
            <a:endParaRPr lang="en-US" altLang="en-BR" b="1" dirty="0">
              <a:latin typeface="Arial" panose="020B0604020202020204" pitchFamily="34" charset="0"/>
              <a:ea typeface="ＭＳ Ｐゴシック" panose="020B0600070205080204" pitchFamily="34" charset="-128"/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24F75-F24D-AA48-9529-26FAC50DE841}" type="slidenum">
              <a:rPr lang="pt-BR" altLang="en-BR" smtClean="0"/>
              <a:pPr>
                <a:defRPr/>
              </a:pPr>
              <a:t>16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1241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>
            <a:extLst>
              <a:ext uri="{FF2B5EF4-FFF2-40B4-BE49-F238E27FC236}">
                <a16:creationId xmlns:a16="http://schemas.microsoft.com/office/drawing/2014/main" id="{FDBEB7E0-3B68-5586-CBC9-473A6CC3A0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  <a:defRPr/>
            </a:pPr>
            <a:r>
              <a:rPr lang="pt-BR" altLang="en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en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3" name="Group 59">
            <a:extLst>
              <a:ext uri="{FF2B5EF4-FFF2-40B4-BE49-F238E27FC236}">
                <a16:creationId xmlns:a16="http://schemas.microsoft.com/office/drawing/2014/main" id="{70FABCE5-E540-A0DC-4151-4DFD8321633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4" name="Rectangle 35">
              <a:extLst>
                <a:ext uri="{FF2B5EF4-FFF2-40B4-BE49-F238E27FC236}">
                  <a16:creationId xmlns:a16="http://schemas.microsoft.com/office/drawing/2014/main" id="{9A289977-A0D8-6239-048A-380F4CB6F6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5" name="Rectangle 46">
              <a:extLst>
                <a:ext uri="{FF2B5EF4-FFF2-40B4-BE49-F238E27FC236}">
                  <a16:creationId xmlns:a16="http://schemas.microsoft.com/office/drawing/2014/main" id="{C277D35C-3B44-2916-95AC-C271F046B3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r>
                <a:rPr lang="pt-BR" altLang="en-BR"/>
                <a:t> </a:t>
              </a:r>
            </a:p>
          </p:txBody>
        </p:sp>
        <p:sp>
          <p:nvSpPr>
            <p:cNvPr id="6" name="Rectangle 47">
              <a:extLst>
                <a:ext uri="{FF2B5EF4-FFF2-40B4-BE49-F238E27FC236}">
                  <a16:creationId xmlns:a16="http://schemas.microsoft.com/office/drawing/2014/main" id="{3D4F4AEC-4293-5F9E-7FF9-DB5B8ED5D8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7" name="Rectangle 48">
              <a:extLst>
                <a:ext uri="{FF2B5EF4-FFF2-40B4-BE49-F238E27FC236}">
                  <a16:creationId xmlns:a16="http://schemas.microsoft.com/office/drawing/2014/main" id="{34F8FE54-6185-D86D-4A19-BFC1DA6AD1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8" name="Rectangle 49">
              <a:extLst>
                <a:ext uri="{FF2B5EF4-FFF2-40B4-BE49-F238E27FC236}">
                  <a16:creationId xmlns:a16="http://schemas.microsoft.com/office/drawing/2014/main" id="{726B1321-CC9C-F43F-F1D9-98A393C55EE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9" name="Rectangle 50">
              <a:extLst>
                <a:ext uri="{FF2B5EF4-FFF2-40B4-BE49-F238E27FC236}">
                  <a16:creationId xmlns:a16="http://schemas.microsoft.com/office/drawing/2014/main" id="{5F21697A-9285-4564-F403-4945A752A8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</p:grpSp>
      <p:grpSp>
        <p:nvGrpSpPr>
          <p:cNvPr id="10" name="Group 60">
            <a:extLst>
              <a:ext uri="{FF2B5EF4-FFF2-40B4-BE49-F238E27FC236}">
                <a16:creationId xmlns:a16="http://schemas.microsoft.com/office/drawing/2014/main" id="{14F6981C-54A3-62BC-DD3C-583E71A955C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1" name="Rectangle 61">
              <a:extLst>
                <a:ext uri="{FF2B5EF4-FFF2-40B4-BE49-F238E27FC236}">
                  <a16:creationId xmlns:a16="http://schemas.microsoft.com/office/drawing/2014/main" id="{560C7FD6-9787-B6A6-A2D0-4EFB76CD99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2" name="Rectangle 62">
              <a:extLst>
                <a:ext uri="{FF2B5EF4-FFF2-40B4-BE49-F238E27FC236}">
                  <a16:creationId xmlns:a16="http://schemas.microsoft.com/office/drawing/2014/main" id="{E21F163A-89F5-2710-1DF6-1FE70F2B322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r>
                <a:rPr lang="pt-BR" altLang="en-BR"/>
                <a:t> </a:t>
              </a:r>
            </a:p>
          </p:txBody>
        </p:sp>
        <p:sp>
          <p:nvSpPr>
            <p:cNvPr id="13" name="Rectangle 63">
              <a:extLst>
                <a:ext uri="{FF2B5EF4-FFF2-40B4-BE49-F238E27FC236}">
                  <a16:creationId xmlns:a16="http://schemas.microsoft.com/office/drawing/2014/main" id="{15272922-8BAF-2D05-9B06-2AB29B671B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4" name="Rectangle 64">
              <a:extLst>
                <a:ext uri="{FF2B5EF4-FFF2-40B4-BE49-F238E27FC236}">
                  <a16:creationId xmlns:a16="http://schemas.microsoft.com/office/drawing/2014/main" id="{94B2BFA4-564A-8670-5E0B-A1CD1FCC61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5" name="Rectangle 65">
              <a:extLst>
                <a:ext uri="{FF2B5EF4-FFF2-40B4-BE49-F238E27FC236}">
                  <a16:creationId xmlns:a16="http://schemas.microsoft.com/office/drawing/2014/main" id="{1F669659-097C-A610-9880-C509970E65C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36996650-0EE0-7F54-0D03-5BF3A1A6FE9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</p:grpSp>
      <p:pic>
        <p:nvPicPr>
          <p:cNvPr id="17" name="Picture 3" descr="I:\TDC2017\Logos\TDC2017\logo-tdc-vertical-A4.emf">
            <a:extLst>
              <a:ext uri="{FF2B5EF4-FFF2-40B4-BE49-F238E27FC236}">
                <a16:creationId xmlns:a16="http://schemas.microsoft.com/office/drawing/2014/main" id="{F786FC2E-77AF-4375-96C0-76F38E647BC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13" y="331788"/>
            <a:ext cx="3819525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0" name="Espaço Reservado para Título 1"/>
          <p:cNvSpPr>
            <a:spLocks noGrp="1"/>
          </p:cNvSpPr>
          <p:nvPr>
            <p:ph type="ctrTitle"/>
          </p:nvPr>
        </p:nvSpPr>
        <p:spPr>
          <a:xfrm>
            <a:off x="684213" y="2950369"/>
            <a:ext cx="7772400" cy="4524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noProof="0"/>
              <a:t>Click to edit Master title style</a:t>
            </a:r>
          </a:p>
        </p:txBody>
      </p:sp>
      <p:sp>
        <p:nvSpPr>
          <p:cNvPr id="237571" name="Espaço Reservado para Texto 2"/>
          <p:cNvSpPr>
            <a:spLocks noGrp="1"/>
          </p:cNvSpPr>
          <p:nvPr>
            <p:ph type="subTitle" idx="1"/>
          </p:nvPr>
        </p:nvSpPr>
        <p:spPr>
          <a:xfrm>
            <a:off x="1371600" y="3489723"/>
            <a:ext cx="6400800" cy="739378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pPr lvl="0"/>
            <a:r>
              <a:rPr lang="pt-BR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352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6148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32589" y="361950"/>
            <a:ext cx="2160587" cy="420766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0826" y="361950"/>
            <a:ext cx="6329363" cy="4207669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21309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BA7B51-B3B4-A1BE-5353-0CFFA819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9D0AF1C-C274-9E43-86BA-927BDE8A8DD0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82D7C6-C437-3506-2997-20CBB5F2F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FC0B08-461E-8734-5BC7-B2404FF9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4D3C30C-4750-914A-892E-89099A807769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75987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014F13-F04C-5BDF-1333-AA3ED32CCD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865288A-1BF8-324B-9BC4-34F3C1EB15C3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6F83FD-272D-7439-B086-F8E662D38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7E7750-CAFE-E188-72E9-9B5D7317F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9F58401B-94CB-384C-B4D3-DF1B4DB82AFB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584746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931038-B385-9EFD-5FE2-8EE78C323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436E2E8-CA1B-3947-AE71-DF8FD509BF5B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15E989-5F7A-978B-E823-91105CDB3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A66322-C9A0-1BB5-CDB8-72C17C9AC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2DB58C9-DD5A-D542-9247-62B5B4648365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5104687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2108C0-FE7A-3928-56E5-71B313D26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47F0704-025F-3C47-A658-081DAF34EFD0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9D93E6-39E8-6598-F0F4-BAE31F13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43352C4-D2B3-EADD-A09A-99C1D8600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938DCE1-E552-8440-A7FC-98568B815294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627204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803F83D-9914-B8C8-D069-4E157778CA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186D52F-EFCB-804A-A69E-8A4D30854910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C8D58C3-15F1-695E-4DF5-97D8F6770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0954E9-549B-38AD-858A-68D1D060E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CC46F3B-FC57-954B-B50C-B72A0D3E9094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058678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EDE5F81-0271-B90E-8502-19C253F634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DA67903-854D-9840-8300-A2108859B7FE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2ABFD1B-74B6-EAAC-6CA4-9E48C9D33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3568F0F-409B-D393-5113-F7071ACA0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55DF6390-3FF4-7C4A-B41D-36F2D4345F76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1779528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69947DF-8EBF-7B16-3181-8195A49E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034809C-0CAE-AC4F-B333-BF9B2B5F08BC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3F087C-1C7F-53A6-2EB4-A9EFD49E3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2A94D7-307F-3E98-D980-DE2D6FE73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F58EE0E7-AB70-CB49-934D-DA67B947F2E9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2162417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8D8337-3E90-08DF-B80C-9CBC32BBC8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E437390-9869-9943-9668-B6E3FAE0B2F8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8D4922-287E-3DCC-003A-3CC824E1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ED1EEA1-F948-9576-8911-F00F0C5E5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22F5700-F4DD-6D4C-8FE1-C0A91955E424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942310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0444189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A9AC8DE-912E-EAFC-C4C6-BA180DC3EF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45A70C4-E395-4543-BF7D-03456E5A0F9B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BC8910-0C3D-5C98-BB6A-831383853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2BC751-D137-3C87-C451-BEEAE972E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0D94788-90A2-A749-82A0-4265941E1406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798066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CBC398-CFC9-4654-3BE4-ED3A624094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65E6E97-1781-AE48-913C-0A70F51030A8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B43423-275B-BADA-A6E5-4DCF2AF21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4EEF2E-688F-7E1B-F4CF-99BBA817E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981177B-A14C-6A48-9A83-1DF86CDAE201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29205071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0CCEEA-AA80-1964-D32E-D80ADCC5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105B696-D423-9B46-9AD4-2051EC469F6B}" type="datetimeFigureOut">
              <a:rPr lang="pt-BR" altLang="en-BR"/>
              <a:pPr>
                <a:defRPr/>
              </a:pPr>
              <a:t>14/06/2023</a:t>
            </a:fld>
            <a:endParaRPr lang="pt-BR" altLang="en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1E6766-AE00-E940-3519-DECB2442D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DB7D55-0992-D81A-1B62-C1C6D134B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19B42E3-009E-5547-A55C-25B76D14AFF7}" type="slidenum">
              <a:rPr lang="pt-BR" altLang="en-BR"/>
              <a:pPr>
                <a:defRPr/>
              </a:pPr>
              <a:t>‹#›</a:t>
            </a:fld>
            <a:endParaRPr lang="pt-BR" altLang="en-BR"/>
          </a:p>
        </p:txBody>
      </p:sp>
    </p:spTree>
    <p:extLst>
      <p:ext uri="{BB962C8B-B14F-4D97-AF65-F5344CB8AC3E}">
        <p14:creationId xmlns:p14="http://schemas.microsoft.com/office/powerpoint/2010/main" val="404320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372925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0826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1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23405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831670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45007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77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71184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530125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C50041E-9260-DCD3-E4A6-53B7618876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361950"/>
            <a:ext cx="56896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16CB15D2-B7EE-68CB-094A-4BFB3422D00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168400"/>
            <a:ext cx="8642350" cy="340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BR"/>
              <a:t>Clique para editar os estilos do texto mestre</a:t>
            </a:r>
          </a:p>
          <a:p>
            <a:pPr lvl="1"/>
            <a:r>
              <a:rPr lang="pt-BR" altLang="en-BR"/>
              <a:t>Segundo nível</a:t>
            </a:r>
          </a:p>
          <a:p>
            <a:pPr lvl="2"/>
            <a:r>
              <a:rPr lang="pt-BR" altLang="en-BR"/>
              <a:t>Terceiro nível</a:t>
            </a:r>
          </a:p>
          <a:p>
            <a:pPr lvl="3"/>
            <a:r>
              <a:rPr lang="pt-BR" altLang="en-BR"/>
              <a:t>Quarto nível</a:t>
            </a:r>
          </a:p>
          <a:p>
            <a:pPr lvl="4"/>
            <a:r>
              <a:rPr lang="pt-BR" altLang="en-BR"/>
              <a:t>Quinto nível</a:t>
            </a:r>
          </a:p>
        </p:txBody>
      </p:sp>
      <p:grpSp>
        <p:nvGrpSpPr>
          <p:cNvPr id="1028" name="Group 56">
            <a:extLst>
              <a:ext uri="{FF2B5EF4-FFF2-40B4-BE49-F238E27FC236}">
                <a16:creationId xmlns:a16="http://schemas.microsoft.com/office/drawing/2014/main" id="{0249A686-40F5-0388-6400-AA6FC0B2B82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1038" name="Rectangle 57">
              <a:extLst>
                <a:ext uri="{FF2B5EF4-FFF2-40B4-BE49-F238E27FC236}">
                  <a16:creationId xmlns:a16="http://schemas.microsoft.com/office/drawing/2014/main" id="{DA7C7E67-51DD-1224-1EBC-01DEE4EDF92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39" name="Rectangle 58">
              <a:extLst>
                <a:ext uri="{FF2B5EF4-FFF2-40B4-BE49-F238E27FC236}">
                  <a16:creationId xmlns:a16="http://schemas.microsoft.com/office/drawing/2014/main" id="{611C358C-08C4-DD57-F0E7-97238DCB4D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r>
                <a:rPr lang="pt-BR" altLang="en-BR"/>
                <a:t> </a:t>
              </a:r>
            </a:p>
          </p:txBody>
        </p:sp>
        <p:sp>
          <p:nvSpPr>
            <p:cNvPr id="1040" name="Rectangle 59">
              <a:extLst>
                <a:ext uri="{FF2B5EF4-FFF2-40B4-BE49-F238E27FC236}">
                  <a16:creationId xmlns:a16="http://schemas.microsoft.com/office/drawing/2014/main" id="{4F400092-0E9A-0040-4618-34C717AC000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41" name="Rectangle 60">
              <a:extLst>
                <a:ext uri="{FF2B5EF4-FFF2-40B4-BE49-F238E27FC236}">
                  <a16:creationId xmlns:a16="http://schemas.microsoft.com/office/drawing/2014/main" id="{B2AC3FCE-E000-67C5-AB5D-E417F6DDA94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42" name="Rectangle 61">
              <a:extLst>
                <a:ext uri="{FF2B5EF4-FFF2-40B4-BE49-F238E27FC236}">
                  <a16:creationId xmlns:a16="http://schemas.microsoft.com/office/drawing/2014/main" id="{366F0EC6-71ED-BCA0-F9D4-4CC9569E6A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43" name="Rectangle 62">
              <a:extLst>
                <a:ext uri="{FF2B5EF4-FFF2-40B4-BE49-F238E27FC236}">
                  <a16:creationId xmlns:a16="http://schemas.microsoft.com/office/drawing/2014/main" id="{99D4CDE1-37E3-84B2-A5CF-F7E31BF1D0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</p:grpSp>
      <p:grpSp>
        <p:nvGrpSpPr>
          <p:cNvPr id="1029" name="Group 63">
            <a:extLst>
              <a:ext uri="{FF2B5EF4-FFF2-40B4-BE49-F238E27FC236}">
                <a16:creationId xmlns:a16="http://schemas.microsoft.com/office/drawing/2014/main" id="{1B5D7661-026B-4DE7-2F99-328D3227B0D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032" name="Rectangle 64">
              <a:extLst>
                <a:ext uri="{FF2B5EF4-FFF2-40B4-BE49-F238E27FC236}">
                  <a16:creationId xmlns:a16="http://schemas.microsoft.com/office/drawing/2014/main" id="{8D71DF8A-84EB-D848-16F7-1E78F35B39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33" name="Rectangle 65">
              <a:extLst>
                <a:ext uri="{FF2B5EF4-FFF2-40B4-BE49-F238E27FC236}">
                  <a16:creationId xmlns:a16="http://schemas.microsoft.com/office/drawing/2014/main" id="{7BB31BD3-FD16-834D-6ED9-8E25DFEA941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r>
                <a:rPr lang="pt-BR" altLang="en-BR"/>
                <a:t> </a:t>
              </a:r>
            </a:p>
          </p:txBody>
        </p:sp>
        <p:sp>
          <p:nvSpPr>
            <p:cNvPr id="1034" name="Rectangle 66">
              <a:extLst>
                <a:ext uri="{FF2B5EF4-FFF2-40B4-BE49-F238E27FC236}">
                  <a16:creationId xmlns:a16="http://schemas.microsoft.com/office/drawing/2014/main" id="{C9AA1A8B-A1A1-9DE2-D262-BDC39A56331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35" name="Rectangle 67">
              <a:extLst>
                <a:ext uri="{FF2B5EF4-FFF2-40B4-BE49-F238E27FC236}">
                  <a16:creationId xmlns:a16="http://schemas.microsoft.com/office/drawing/2014/main" id="{E07627EE-C2FE-0731-D921-FA27CF3E92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36" name="Rectangle 68">
              <a:extLst>
                <a:ext uri="{FF2B5EF4-FFF2-40B4-BE49-F238E27FC236}">
                  <a16:creationId xmlns:a16="http://schemas.microsoft.com/office/drawing/2014/main" id="{F7CF42DA-31A7-2D5F-FD9E-B7454C28EE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  <p:sp>
          <p:nvSpPr>
            <p:cNvPr id="1037" name="Rectangle 69">
              <a:extLst>
                <a:ext uri="{FF2B5EF4-FFF2-40B4-BE49-F238E27FC236}">
                  <a16:creationId xmlns:a16="http://schemas.microsoft.com/office/drawing/2014/main" id="{754648FB-934E-6F41-CD9C-B6C97F8BE1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defRPr/>
              </a:pPr>
              <a:endParaRPr lang="en-US" altLang="en-BR"/>
            </a:p>
          </p:txBody>
        </p:sp>
      </p:grpSp>
      <p:pic>
        <p:nvPicPr>
          <p:cNvPr id="1030" name="Picture 21" descr="I:\TDC2017\Logos\TDC2017\logo-tdc-horizontal-A4.emf">
            <a:extLst>
              <a:ext uri="{FF2B5EF4-FFF2-40B4-BE49-F238E27FC236}">
                <a16:creationId xmlns:a16="http://schemas.microsoft.com/office/drawing/2014/main" id="{431972C7-555A-4CC4-DB14-609208F67C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75" y="287338"/>
            <a:ext cx="247650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5" r:id="rId1"/>
    <p:sldLayoutId id="2147484095" r:id="rId2"/>
    <p:sldLayoutId id="2147484096" r:id="rId3"/>
    <p:sldLayoutId id="2147484097" r:id="rId4"/>
    <p:sldLayoutId id="2147484098" r:id="rId5"/>
    <p:sldLayoutId id="2147484099" r:id="rId6"/>
    <p:sldLayoutId id="2147484100" r:id="rId7"/>
    <p:sldLayoutId id="2147484101" r:id="rId8"/>
    <p:sldLayoutId id="2147484102" r:id="rId9"/>
    <p:sldLayoutId id="2147484103" r:id="rId10"/>
    <p:sldLayoutId id="2147484104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4"/>
        </a:buBlip>
        <a:defRPr sz="28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Blip>
          <a:blip r:embed="rId14"/>
        </a:buBlip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4"/>
        </a:buBlip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Blip>
          <a:blip r:embed="rId14"/>
        </a:buBlip>
        <a:defRPr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4"/>
        </a:buBlip>
        <a:defRPr i="1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4"/>
        </a:buBlip>
        <a:defRPr i="1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4"/>
        </a:buBlip>
        <a:defRPr i="1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4"/>
        </a:buBlip>
        <a:defRPr i="1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4"/>
        </a:buBlip>
        <a:defRPr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106" r:id="rId1"/>
    <p:sldLayoutId id="2147484107" r:id="rId2"/>
    <p:sldLayoutId id="2147484108" r:id="rId3"/>
    <p:sldLayoutId id="2147484109" r:id="rId4"/>
    <p:sldLayoutId id="2147484110" r:id="rId5"/>
    <p:sldLayoutId id="2147484111" r:id="rId6"/>
    <p:sldLayoutId id="2147484112" r:id="rId7"/>
    <p:sldLayoutId id="2147484113" r:id="rId8"/>
    <p:sldLayoutId id="2147484114" r:id="rId9"/>
    <p:sldLayoutId id="2147484115" r:id="rId10"/>
    <p:sldLayoutId id="2147484116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9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9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9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19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customXml" Target="../ink/ink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39BBB89-6634-592E-C4BE-ABB52AE58067}"/>
              </a:ext>
            </a:extLst>
          </p:cNvPr>
          <p:cNvGrpSpPr/>
          <p:nvPr/>
        </p:nvGrpSpPr>
        <p:grpSpPr>
          <a:xfrm>
            <a:off x="2600043" y="2829413"/>
            <a:ext cx="3943913" cy="1723549"/>
            <a:chOff x="1331640" y="1869966"/>
            <a:chExt cx="3943913" cy="172354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942475-9C7F-71AE-DEEB-82B6AEB7187B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403A7C8-C961-5D66-3C23-08D2D4201230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62D25CE-6700-5E0C-2B5B-5AA1A91BCEFE}"/>
              </a:ext>
            </a:extLst>
          </p:cNvPr>
          <p:cNvGrpSpPr/>
          <p:nvPr/>
        </p:nvGrpSpPr>
        <p:grpSpPr>
          <a:xfrm>
            <a:off x="6804248" y="3101529"/>
            <a:ext cx="2156360" cy="1794869"/>
            <a:chOff x="397396" y="3215339"/>
            <a:chExt cx="2156360" cy="1794869"/>
          </a:xfrm>
        </p:grpSpPr>
        <p:pic>
          <p:nvPicPr>
            <p:cNvPr id="8" name="Picture 7" descr="A picture containing human face, person, smile, lip&#10;&#10;Description automatically generated">
              <a:extLst>
                <a:ext uri="{FF2B5EF4-FFF2-40B4-BE49-F238E27FC236}">
                  <a16:creationId xmlns:a16="http://schemas.microsoft.com/office/drawing/2014/main" id="{3C31AC58-74A0-97E2-7AE1-77878F5EA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3215339"/>
              <a:ext cx="1440000" cy="1440000"/>
            </a:xfrm>
            <a:prstGeom prst="rect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03B736-DD57-730B-66F3-6D12B57C83EF}"/>
                </a:ext>
              </a:extLst>
            </p:cNvPr>
            <p:cNvSpPr txBox="1"/>
            <p:nvPr/>
          </p:nvSpPr>
          <p:spPr>
            <a:xfrm>
              <a:off x="397396" y="4379266"/>
              <a:ext cx="2156360" cy="63094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BR" sz="3500" dirty="0">
                  <a:latin typeface="Rastanty Cortez" panose="02000506000000020003" pitchFamily="2" charset="77"/>
                </a:rPr>
                <a:t>Adriana Weingart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578719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33754B4-7557-0885-5079-DBAD41D3CD37}"/>
              </a:ext>
            </a:extLst>
          </p:cNvPr>
          <p:cNvGrpSpPr/>
          <p:nvPr/>
        </p:nvGrpSpPr>
        <p:grpSpPr>
          <a:xfrm>
            <a:off x="2067273" y="2387292"/>
            <a:ext cx="5009453" cy="1476183"/>
            <a:chOff x="101518" y="3108347"/>
            <a:chExt cx="5009453" cy="147618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122105" y="3108347"/>
              <a:ext cx="49888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R" sz="2800" dirty="0">
                  <a:latin typeface="Avenir Medium" panose="02000503020000020003" pitchFamily="2" charset="0"/>
                </a:rPr>
                <a:t>INTELIGÊNCIA EMOCIONAL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101518" y="3753533"/>
              <a:ext cx="498886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1600" dirty="0">
                  <a:latin typeface="Avenir Next Condensed" panose="020B0506020202020204" pitchFamily="34" charset="0"/>
                </a:rPr>
                <a:t>habilidade de estar ciente, controlar e expressar suas </a:t>
              </a:r>
              <a:r>
                <a:rPr lang="en-BR" sz="1600" b="1" dirty="0">
                  <a:latin typeface="Avenir Next Condensed" panose="020B0506020202020204" pitchFamily="34" charset="0"/>
                </a:rPr>
                <a:t>próprias emoções</a:t>
              </a:r>
              <a:r>
                <a:rPr lang="en-BR" sz="1600" dirty="0">
                  <a:latin typeface="Avenir Next Condensed" panose="020B0506020202020204" pitchFamily="34" charset="0"/>
                </a:rPr>
                <a:t>, bem como estar ciente das </a:t>
              </a:r>
              <a:r>
                <a:rPr lang="en-BR" sz="1600" b="1" dirty="0">
                  <a:latin typeface="Avenir Next Condensed" panose="020B0506020202020204" pitchFamily="34" charset="0"/>
                </a:rPr>
                <a:t>emoções dos outros</a:t>
              </a:r>
              <a:r>
                <a:rPr lang="en-BR" sz="1600" dirty="0">
                  <a:latin typeface="Avenir Next Condensed" panose="020B0506020202020204" pitchFamily="34" charset="0"/>
                </a:rPr>
                <a:t>, permitindo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conexões</a:t>
              </a:r>
              <a:r>
                <a:rPr lang="en-BR" sz="1600" dirty="0">
                  <a:latin typeface="Avenir Next Condensed" panose="020B0506020202020204" pitchFamily="34" charset="0"/>
                </a:rPr>
                <a:t> com outras pessoas.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412299" y="3613228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3671392" y="4383330"/>
            <a:ext cx="54726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Processo e Aprendizado Contínuos!</a:t>
            </a:r>
          </a:p>
          <a:p>
            <a:pPr algn="r"/>
            <a:r>
              <a:rPr lang="en-BR" sz="1600" dirty="0">
                <a:latin typeface="Avenir Next Condensed" panose="020B0506020202020204" pitchFamily="34" charset="0"/>
              </a:rPr>
              <a:t>A prática traz fortalecimento e amplia a inteligência emocional.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B4159DD-6743-A3A9-1728-56C17AF4CB0E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B4159DD-6743-A3A9-1728-56C17AF4CB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9FFE9C3E-6E09-2F23-959E-9AC5FD53D67C}"/>
              </a:ext>
            </a:extLst>
          </p:cNvPr>
          <p:cNvSpPr txBox="1"/>
          <p:nvPr/>
        </p:nvSpPr>
        <p:spPr>
          <a:xfrm>
            <a:off x="35496" y="3276064"/>
            <a:ext cx="11560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62998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BBCB7E-C6D4-1F4D-D272-B18A1B1D06EF}"/>
              </a:ext>
            </a:extLst>
          </p:cNvPr>
          <p:cNvGrpSpPr/>
          <p:nvPr/>
        </p:nvGrpSpPr>
        <p:grpSpPr>
          <a:xfrm>
            <a:off x="863403" y="2427734"/>
            <a:ext cx="7417194" cy="1228732"/>
            <a:chOff x="501776" y="2760517"/>
            <a:chExt cx="7417194" cy="12287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501776" y="2760517"/>
              <a:ext cx="74171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BR" sz="2800" dirty="0">
                  <a:latin typeface="Avenir Medium" panose="02000503020000020003" pitchFamily="2" charset="0"/>
                </a:rPr>
                <a:t>DIVERSIDADE E INTELIGÊNCIA CULTURAL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938962" y="3404474"/>
              <a:ext cx="65812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venir Next Condensed" panose="020B0506020202020204" pitchFamily="34" charset="0"/>
                </a:rPr>
                <a:t>P</a:t>
              </a:r>
              <a:r>
                <a:rPr lang="en-BR" sz="1600" dirty="0">
                  <a:latin typeface="Avenir Next Condensed" panose="020B0506020202020204" pitchFamily="34" charset="0"/>
                </a:rPr>
                <a:t>romovem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criatividade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adaptabilidade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inovação</a:t>
              </a:r>
              <a:r>
                <a:rPr lang="en-BR" sz="1600" dirty="0">
                  <a:latin typeface="Avenir Next Condensed" panose="020B0506020202020204" pitchFamily="34" charset="0"/>
                </a:rPr>
                <a:t> e acesso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mercados globais</a:t>
              </a:r>
              <a:r>
                <a:rPr lang="en-BR" sz="1600" dirty="0">
                  <a:latin typeface="Avenir Next Condensed" panose="020B0506020202020204" pitchFamily="34" charset="0"/>
                </a:rPr>
                <a:t>, além de garantir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resolução de problemas </a:t>
              </a:r>
              <a:r>
                <a:rPr lang="en-BR" sz="1600" dirty="0">
                  <a:latin typeface="Avenir Next Condensed" panose="020B0506020202020204" pitchFamily="34" charset="0"/>
                </a:rPr>
                <a:t>de forma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abrangente</a:t>
              </a:r>
              <a:r>
                <a:rPr lang="en-BR" sz="1600" dirty="0">
                  <a:latin typeface="Avenir Next Condensed" panose="020B0506020202020204" pitchFamily="34" charset="0"/>
                </a:rPr>
                <a:t>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ética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2045939" y="3281359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3563888" y="4597780"/>
            <a:ext cx="5477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Seja consciente de seus próprios vieses!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FC314E7-A563-DE31-20FF-538D864749BF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FC314E7-A563-DE31-20FF-538D864749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F57F8EB-D871-6FA7-FBC0-E7F782BB3F44}"/>
              </a:ext>
            </a:extLst>
          </p:cNvPr>
          <p:cNvSpPr txBox="1"/>
          <p:nvPr/>
        </p:nvSpPr>
        <p:spPr>
          <a:xfrm>
            <a:off x="35496" y="3276064"/>
            <a:ext cx="106631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189965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C00D986-6DBF-B71F-89ED-1DA3D0C547A3}"/>
              </a:ext>
            </a:extLst>
          </p:cNvPr>
          <p:cNvGrpSpPr/>
          <p:nvPr/>
        </p:nvGrpSpPr>
        <p:grpSpPr>
          <a:xfrm>
            <a:off x="1358269" y="2139702"/>
            <a:ext cx="6427461" cy="1744040"/>
            <a:chOff x="709679" y="2631654"/>
            <a:chExt cx="6427461" cy="174404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709679" y="2631654"/>
              <a:ext cx="64274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2800" dirty="0">
                  <a:latin typeface="Avenir Medium" panose="02000503020000020003" pitchFamily="2" charset="0"/>
                </a:rPr>
                <a:t>COMUNICAÇÃO INTERPESSOAL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1221410" y="3298476"/>
              <a:ext cx="562261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venir Next Condensed" panose="020B0506020202020204" pitchFamily="34" charset="0"/>
                </a:rPr>
                <a:t>P</a:t>
              </a:r>
              <a:r>
                <a:rPr lang="en-BR" sz="1600" dirty="0">
                  <a:latin typeface="Avenir Next Condensed" panose="020B0506020202020204" pitchFamily="34" charset="0"/>
                </a:rPr>
                <a:t>romove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colaboração eficaz</a:t>
              </a:r>
              <a:r>
                <a:rPr lang="en-BR" sz="1600" dirty="0">
                  <a:latin typeface="Avenir Next Condensed" panose="020B0506020202020204" pitchFamily="34" charset="0"/>
                </a:rPr>
                <a:t>, facilita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gestão de equipes</a:t>
              </a:r>
              <a:r>
                <a:rPr lang="en-BR" sz="1600" dirty="0">
                  <a:latin typeface="Avenir Next Condensed" panose="020B0506020202020204" pitchFamily="34" charset="0"/>
                </a:rPr>
                <a:t>, apoia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negociações</a:t>
              </a:r>
              <a:r>
                <a:rPr lang="en-BR" sz="1600" dirty="0">
                  <a:latin typeface="Avenir Next Condensed" panose="020B0506020202020204" pitchFamily="34" charset="0"/>
                </a:rPr>
                <a:t>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influência</a:t>
              </a:r>
              <a:r>
                <a:rPr lang="en-BR" sz="1600" dirty="0">
                  <a:latin typeface="Avenir Next Condensed" panose="020B0506020202020204" pitchFamily="34" charset="0"/>
                </a:rPr>
                <a:t>, impulsiona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adaptação</a:t>
              </a:r>
              <a:r>
                <a:rPr lang="en-BR" sz="1600" dirty="0">
                  <a:latin typeface="Avenir Next Condensed" panose="020B0506020202020204" pitchFamily="34" charset="0"/>
                </a:rPr>
                <a:t>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resolução de problemas</a:t>
              </a:r>
              <a:r>
                <a:rPr lang="en-BR" sz="1600" dirty="0">
                  <a:latin typeface="Avenir Next Condensed" panose="020B0506020202020204" pitchFamily="34" charset="0"/>
                </a:rPr>
                <a:t>, melhora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compreensão do cliente</a:t>
              </a:r>
              <a:r>
                <a:rPr lang="en-BR" sz="1600" dirty="0">
                  <a:latin typeface="Avenir Next Condensed" panose="020B0506020202020204" pitchFamily="34" charset="0"/>
                </a:rPr>
                <a:t>, facilita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construção de parcerias estratégica</a:t>
              </a:r>
              <a:r>
                <a:rPr lang="en-BR" sz="1600" dirty="0">
                  <a:latin typeface="Avenir Next Condensed" panose="020B0506020202020204" pitchFamily="34" charset="0"/>
                </a:rPr>
                <a:t>s e auxilia no </a:t>
              </a:r>
              <a:r>
                <a:rPr lang="en-BR" sz="1600" b="1" dirty="0">
                  <a:latin typeface="Avenir Next Condensed" panose="020B0506020202020204" pitchFamily="34" charset="0"/>
                </a:rPr>
                <a:t>gerenciamento de mudanças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1758976" y="3158587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9F0F04-A837-BDF7-1CF4-94932FD0807B}"/>
              </a:ext>
            </a:extLst>
          </p:cNvPr>
          <p:cNvSpPr txBox="1"/>
          <p:nvPr/>
        </p:nvSpPr>
        <p:spPr>
          <a:xfrm>
            <a:off x="5848140" y="4155926"/>
            <a:ext cx="3288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Esforço para aprimorar,</a:t>
            </a:r>
          </a:p>
          <a:p>
            <a:pPr algn="r"/>
            <a:r>
              <a:rPr lang="en-BR" b="1" dirty="0">
                <a:latin typeface="Century Gothic" panose="020B0502020202020204" pitchFamily="34" charset="0"/>
              </a:rPr>
              <a:t>Prática constante, e</a:t>
            </a:r>
          </a:p>
          <a:p>
            <a:pPr algn="r"/>
            <a:r>
              <a:rPr lang="en-US" b="1" dirty="0">
                <a:latin typeface="Century Gothic" panose="020B0502020202020204" pitchFamily="34" charset="0"/>
              </a:rPr>
              <a:t>F</a:t>
            </a:r>
            <a:r>
              <a:rPr lang="en-BR" b="1" dirty="0">
                <a:latin typeface="Century Gothic" panose="020B0502020202020204" pitchFamily="34" charset="0"/>
              </a:rPr>
              <a:t>eedback contínuo.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10E941B-8813-E250-591C-A1216165AB84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10E941B-8813-E250-591C-A1216165AB8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CB60E72E-D6B0-D39A-A604-2B5D17E9CFEE}"/>
              </a:ext>
            </a:extLst>
          </p:cNvPr>
          <p:cNvSpPr txBox="1"/>
          <p:nvPr/>
        </p:nvSpPr>
        <p:spPr>
          <a:xfrm>
            <a:off x="35496" y="3276064"/>
            <a:ext cx="11480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077260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38E5FFA-B028-B63C-C6CE-E701856E360D}"/>
              </a:ext>
            </a:extLst>
          </p:cNvPr>
          <p:cNvGrpSpPr/>
          <p:nvPr/>
        </p:nvGrpSpPr>
        <p:grpSpPr>
          <a:xfrm>
            <a:off x="1253685" y="2355726"/>
            <a:ext cx="6636629" cy="1461938"/>
            <a:chOff x="527659" y="2668281"/>
            <a:chExt cx="6636629" cy="146193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527659" y="2668281"/>
              <a:ext cx="66366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BR" sz="2800" dirty="0">
                  <a:latin typeface="Avenir Medium" panose="02000503020000020003" pitchFamily="2" charset="0"/>
                </a:rPr>
                <a:t>PENSAMENTO CRÍTICO E ANALÍTICO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1041848" y="3299222"/>
              <a:ext cx="56082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1600" dirty="0">
                  <a:latin typeface="Avenir Next Condensed" panose="020B0506020202020204" pitchFamily="34" charset="0"/>
                </a:rPr>
                <a:t>capacita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avaliação de informações</a:t>
              </a:r>
              <a:r>
                <a:rPr lang="en-BR" sz="1600" dirty="0">
                  <a:latin typeface="Avenir Next Condensed" panose="020B0506020202020204" pitchFamily="34" charset="0"/>
                </a:rPr>
                <a:t> de forma crítica,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tomada de decisões </a:t>
              </a:r>
              <a:r>
                <a:rPr lang="en-BR" sz="1600" dirty="0">
                  <a:latin typeface="Avenir Next Condensed" panose="020B0506020202020204" pitchFamily="34" charset="0"/>
                </a:rPr>
                <a:t>informadas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solução de problemas </a:t>
              </a:r>
              <a:r>
                <a:rPr lang="en-BR" sz="1600" dirty="0">
                  <a:latin typeface="Avenir Next Condensed" panose="020B0506020202020204" pitchFamily="34" charset="0"/>
                </a:rPr>
                <a:t>complexos,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inovação</a:t>
              </a:r>
              <a:r>
                <a:rPr lang="en-BR" sz="1600" dirty="0">
                  <a:latin typeface="Avenir Next Condensed" panose="020B0506020202020204" pitchFamily="34" charset="0"/>
                </a:rPr>
                <a:t>,</a:t>
              </a:r>
              <a:r>
                <a:rPr lang="en-BR" sz="1600" b="1" dirty="0">
                  <a:latin typeface="Avenir Next Condensed" panose="020B0506020202020204" pitchFamily="34" charset="0"/>
                </a:rPr>
                <a:t> identificação de riscos e desafios</a:t>
              </a:r>
              <a:r>
                <a:rPr lang="en-BR" sz="1600" dirty="0">
                  <a:latin typeface="Avenir Next Condensed" panose="020B0506020202020204" pitchFamily="34" charset="0"/>
                </a:rPr>
                <a:t>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adaptação às mudanças.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1691680" y="3191501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4107418" y="4418746"/>
            <a:ext cx="504176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Prática consistente e aprendizado contínuo</a:t>
            </a:r>
          </a:p>
          <a:p>
            <a:pPr algn="r"/>
            <a:r>
              <a:rPr lang="en-BR" sz="1600" dirty="0">
                <a:latin typeface="Avenir Next Condensed" panose="020B0506020202020204" pitchFamily="34" charset="0"/>
              </a:rPr>
              <a:t>para desenvolver e fortalecer o pensamento crítico / analítico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CCCA198-698B-3997-339C-40B9D0A4EB67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CCCA198-698B-3997-339C-40B9D0A4EB6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A0F26F9-3C26-94D2-2792-39D9F633FEB8}"/>
              </a:ext>
            </a:extLst>
          </p:cNvPr>
          <p:cNvSpPr txBox="1"/>
          <p:nvPr/>
        </p:nvSpPr>
        <p:spPr>
          <a:xfrm>
            <a:off x="35496" y="3276064"/>
            <a:ext cx="113524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495652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94AFA8F-08DE-CA7D-1195-31766AB3E283}"/>
              </a:ext>
            </a:extLst>
          </p:cNvPr>
          <p:cNvGrpSpPr/>
          <p:nvPr/>
        </p:nvGrpSpPr>
        <p:grpSpPr>
          <a:xfrm>
            <a:off x="1017501" y="2580511"/>
            <a:ext cx="7108998" cy="1221912"/>
            <a:chOff x="529036" y="2654905"/>
            <a:chExt cx="7108998" cy="12219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529036" y="2654905"/>
              <a:ext cx="71089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BR" sz="2800" dirty="0">
                  <a:latin typeface="Avenir Medium" panose="02000503020000020003" pitchFamily="2" charset="0"/>
                </a:rPr>
                <a:t>JULGAMENTO E  TOMADA DE DECISÃO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1403648" y="3292042"/>
              <a:ext cx="53838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venir Next Condensed" panose="020B0506020202020204" pitchFamily="34" charset="0"/>
                </a:rPr>
                <a:t>H</a:t>
              </a:r>
              <a:r>
                <a:rPr lang="en-BR" sz="1600" dirty="0">
                  <a:latin typeface="Avenir Next Condensed" panose="020B0506020202020204" pitchFamily="34" charset="0"/>
                </a:rPr>
                <a:t>abilita a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avaliação de riscos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considerações éticas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compreensão do contexto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intuição</a:t>
              </a:r>
              <a:r>
                <a:rPr lang="en-BR" sz="1600" dirty="0">
                  <a:latin typeface="Avenir Next Condensed" panose="020B0506020202020204" pitchFamily="34" charset="0"/>
                </a:rPr>
                <a:t>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criatividade</a:t>
              </a:r>
              <a:r>
                <a:rPr lang="en-BR" sz="1600" dirty="0">
                  <a:latin typeface="Avenir Next Condensed" panose="020B0506020202020204" pitchFamily="34" charset="0"/>
                </a:rPr>
                <a:t>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adaptabilidade</a:t>
              </a:r>
              <a:r>
                <a:rPr lang="en-BR" sz="1600" dirty="0">
                  <a:latin typeface="Avenir Next Condensed" panose="020B0506020202020204" pitchFamily="34" charset="0"/>
                </a:rPr>
                <a:t>. </a:t>
              </a:r>
              <a:endParaRPr lang="en-BR" sz="1600" b="1" dirty="0">
                <a:latin typeface="Avenir Next Condensed" panose="020B0506020202020204" pitchFamily="34" charset="0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1931133" y="3199193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1858161" y="4476392"/>
            <a:ext cx="72571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1600" b="1" dirty="0">
                <a:latin typeface="Century Gothic" panose="020B0502020202020204" pitchFamily="34" charset="0"/>
              </a:rPr>
              <a:t>Aprenda com outros bons tomadores de decisão e com a experiência</a:t>
            </a:r>
          </a:p>
          <a:p>
            <a:pPr algn="r"/>
            <a:r>
              <a:rPr lang="en-US" sz="1400" dirty="0">
                <a:latin typeface="Avenir Next Condensed" panose="020B0506020202020204" pitchFamily="34" charset="0"/>
              </a:rPr>
              <a:t>Semper </a:t>
            </a:r>
            <a:r>
              <a:rPr lang="en-US" sz="1400" dirty="0" err="1">
                <a:latin typeface="Avenir Next Condensed" panose="020B0506020202020204" pitchFamily="34" charset="0"/>
              </a:rPr>
              <a:t>aprenda</a:t>
            </a:r>
            <a:r>
              <a:rPr lang="en-US" sz="1400" dirty="0">
                <a:latin typeface="Avenir Next Condensed" panose="020B0506020202020204" pitchFamily="34" charset="0"/>
              </a:rPr>
              <a:t>! </a:t>
            </a:r>
            <a:r>
              <a:rPr lang="en-US" sz="1400" dirty="0" err="1">
                <a:latin typeface="Avenir Next Condensed" panose="020B0506020202020204" pitchFamily="34" charset="0"/>
              </a:rPr>
              <a:t>Processo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contínuo</a:t>
            </a:r>
            <a:r>
              <a:rPr lang="en-US" sz="1400" dirty="0">
                <a:latin typeface="Avenir Next Condensed" panose="020B0506020202020204" pitchFamily="34" charset="0"/>
              </a:rPr>
              <a:t> – </a:t>
            </a:r>
            <a:r>
              <a:rPr lang="en-US" sz="1400" dirty="0" err="1">
                <a:latin typeface="Avenir Next Condensed" panose="020B0506020202020204" pitchFamily="34" charset="0"/>
              </a:rPr>
              <a:t>quanto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mais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prática</a:t>
            </a:r>
            <a:r>
              <a:rPr lang="en-US" sz="1400" dirty="0">
                <a:latin typeface="Avenir Next Condensed" panose="020B0506020202020204" pitchFamily="34" charset="0"/>
              </a:rPr>
              <a:t> e </a:t>
            </a:r>
            <a:r>
              <a:rPr lang="en-US" sz="1400" dirty="0" err="1">
                <a:latin typeface="Avenir Next Condensed" panose="020B0506020202020204" pitchFamily="34" charset="0"/>
              </a:rPr>
              <a:t>exposição</a:t>
            </a:r>
            <a:r>
              <a:rPr lang="en-US" sz="1400" dirty="0">
                <a:latin typeface="Avenir Next Condensed" panose="020B0506020202020204" pitchFamily="34" charset="0"/>
              </a:rPr>
              <a:t>, </a:t>
            </a:r>
            <a:r>
              <a:rPr lang="en-US" sz="1400" dirty="0" err="1">
                <a:latin typeface="Avenir Next Condensed" panose="020B0506020202020204" pitchFamily="34" charset="0"/>
              </a:rPr>
              <a:t>mais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refinadas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essa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habilidade</a:t>
            </a:r>
            <a:r>
              <a:rPr lang="en-US" sz="1400" dirty="0">
                <a:latin typeface="Avenir Next Condensed" panose="020B0506020202020204" pitchFamily="34" charset="0"/>
              </a:rPr>
              <a:t> se </a:t>
            </a:r>
            <a:r>
              <a:rPr lang="en-US" sz="1400" dirty="0" err="1">
                <a:latin typeface="Avenir Next Condensed" panose="020B0506020202020204" pitchFamily="34" charset="0"/>
              </a:rPr>
              <a:t>torna</a:t>
            </a:r>
            <a:endParaRPr lang="en-BR" sz="1400" dirty="0">
              <a:latin typeface="Avenir Next Condensed" panose="020B0506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DCA5260-5519-CAC8-8CDE-7B422F12CD19}"/>
              </a:ext>
            </a:extLst>
          </p:cNvPr>
          <p:cNvSpPr txBox="1"/>
          <p:nvPr/>
        </p:nvSpPr>
        <p:spPr>
          <a:xfrm>
            <a:off x="5940152" y="1649739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latin typeface="Avenir Book" panose="02000503020000020003" pitchFamily="2" charset="0"/>
              </a:rPr>
              <a:t>Paciência e Persistência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7C14F38-F51C-71FF-C366-9DA622C83CB9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7C14F38-F51C-71FF-C366-9DA622C83C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D196C8A-A239-BDB6-9928-E049CDC15EE7}"/>
              </a:ext>
            </a:extLst>
          </p:cNvPr>
          <p:cNvSpPr txBox="1"/>
          <p:nvPr/>
        </p:nvSpPr>
        <p:spPr>
          <a:xfrm>
            <a:off x="35496" y="3276064"/>
            <a:ext cx="9829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826360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E824D4-2187-8C48-C854-3FF6236CF944}"/>
              </a:ext>
            </a:extLst>
          </p:cNvPr>
          <p:cNvGrpSpPr/>
          <p:nvPr/>
        </p:nvGrpSpPr>
        <p:grpSpPr>
          <a:xfrm>
            <a:off x="1413767" y="2427734"/>
            <a:ext cx="6316465" cy="1217760"/>
            <a:chOff x="683568" y="2654905"/>
            <a:chExt cx="6316465" cy="12177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890810" y="2654905"/>
              <a:ext cx="54813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BR" sz="2800" dirty="0">
                  <a:latin typeface="Avenir Medium" panose="02000503020000020003" pitchFamily="2" charset="0"/>
                </a:rPr>
                <a:t>HABILIDADES DE LIDERANÇA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683568" y="3287890"/>
              <a:ext cx="63164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>
                  <a:latin typeface="Avenir Next Condensed" panose="020B0506020202020204" pitchFamily="34" charset="0"/>
                </a:rPr>
                <a:t>Envolvem</a:t>
              </a:r>
              <a:r>
                <a:rPr lang="en-US" sz="1600" dirty="0">
                  <a:latin typeface="Avenir Next Condensed" panose="020B0506020202020204" pitchFamily="34" charset="0"/>
                </a:rPr>
                <a:t>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orientação</a:t>
              </a:r>
              <a:r>
                <a:rPr lang="en-US" sz="1600" b="1" dirty="0">
                  <a:latin typeface="Avenir Next Condensed" panose="020B0506020202020204" pitchFamily="34" charset="0"/>
                </a:rPr>
                <a:t>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estratégica</a:t>
              </a:r>
              <a:r>
                <a:rPr lang="en-US" sz="1600" dirty="0">
                  <a:latin typeface="Avenir Next Condensed" panose="020B0506020202020204" pitchFamily="34" charset="0"/>
                </a:rPr>
                <a:t>,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gestão</a:t>
              </a:r>
              <a:r>
                <a:rPr lang="en-US" sz="1600" b="1" dirty="0">
                  <a:latin typeface="Avenir Next Condensed" panose="020B0506020202020204" pitchFamily="34" charset="0"/>
                </a:rPr>
                <a:t> da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mudança</a:t>
              </a:r>
              <a:r>
                <a:rPr lang="en-US" sz="1600" dirty="0">
                  <a:latin typeface="Avenir Next Condensed" panose="020B0506020202020204" pitchFamily="34" charset="0"/>
                </a:rPr>
                <a:t>,</a:t>
              </a:r>
              <a:r>
                <a:rPr lang="en-US" sz="1600" b="1" dirty="0">
                  <a:latin typeface="Avenir Next Condensed" panose="020B0506020202020204" pitchFamily="34" charset="0"/>
                </a:rPr>
                <a:t>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tomada</a:t>
              </a:r>
              <a:r>
                <a:rPr lang="en-US" sz="1600" b="1" dirty="0">
                  <a:latin typeface="Avenir Next Condensed" panose="020B0506020202020204" pitchFamily="34" charset="0"/>
                </a:rPr>
                <a:t> de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decisõe</a:t>
              </a:r>
              <a:r>
                <a:rPr lang="en-US" sz="1600" dirty="0" err="1">
                  <a:latin typeface="Avenir Next Condensed" panose="020B0506020202020204" pitchFamily="34" charset="0"/>
                </a:rPr>
                <a:t>s</a:t>
              </a:r>
              <a:r>
                <a:rPr lang="en-US" sz="1600" dirty="0">
                  <a:latin typeface="Avenir Next Condensed" panose="020B0506020202020204" pitchFamily="34" charset="0"/>
                </a:rPr>
                <a:t>,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gestão</a:t>
              </a:r>
              <a:r>
                <a:rPr lang="en-US" sz="1600" b="1" dirty="0">
                  <a:latin typeface="Avenir Next Condensed" panose="020B0506020202020204" pitchFamily="34" charset="0"/>
                </a:rPr>
                <a:t> de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talentos</a:t>
              </a:r>
              <a:r>
                <a:rPr lang="en-US" sz="1600" dirty="0">
                  <a:latin typeface="Avenir Next Condensed" panose="020B0506020202020204" pitchFamily="34" charset="0"/>
                </a:rPr>
                <a:t>,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inteligência</a:t>
              </a:r>
              <a:r>
                <a:rPr lang="en-US" sz="1600" b="1" dirty="0">
                  <a:latin typeface="Avenir Next Condensed" panose="020B0506020202020204" pitchFamily="34" charset="0"/>
                </a:rPr>
                <a:t>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emocional</a:t>
              </a:r>
              <a:r>
                <a:rPr lang="en-US" sz="1600" dirty="0">
                  <a:latin typeface="Avenir Next Condensed" panose="020B0506020202020204" pitchFamily="34" charset="0"/>
                </a:rPr>
                <a:t>,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ética</a:t>
              </a:r>
              <a:r>
                <a:rPr lang="en-US" sz="1600" dirty="0">
                  <a:latin typeface="Avenir Next Condensed" panose="020B0506020202020204" pitchFamily="34" charset="0"/>
                </a:rPr>
                <a:t>,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inovação</a:t>
              </a:r>
              <a:r>
                <a:rPr lang="en-US" sz="1600" dirty="0">
                  <a:latin typeface="Avenir Next Condensed" panose="020B0506020202020204" pitchFamily="34" charset="0"/>
                </a:rPr>
                <a:t> e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colaboração</a:t>
              </a:r>
              <a:r>
                <a:rPr lang="en-US" sz="1600" dirty="0">
                  <a:latin typeface="Avenir Next Condensed" panose="020B0506020202020204" pitchFamily="34" charset="0"/>
                </a:rPr>
                <a:t>.</a:t>
              </a:r>
              <a:endParaRPr lang="en-BR" sz="1600" dirty="0">
                <a:latin typeface="Avenir Next Condensed" panose="020B0506020202020204" pitchFamily="34" charset="0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1559271" y="3178125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1837063" y="4476392"/>
            <a:ext cx="730693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Aprenda com os erros! Processo contínuo!</a:t>
            </a:r>
          </a:p>
          <a:p>
            <a:pPr algn="r"/>
            <a:r>
              <a:rPr lang="pt-BR" sz="1600" dirty="0">
                <a:latin typeface="Avenir Next Condensed" panose="020B0506020202020204" pitchFamily="34" charset="0"/>
              </a:rPr>
              <a:t>Disposição para adaptar, crescer e sempre buscar oportunidades de aprendizado e aperfeiçoamento</a:t>
            </a:r>
            <a:endParaRPr lang="en-BR" sz="1600" dirty="0">
              <a:latin typeface="Avenir Next Condensed" panose="020B0506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4E41079-223C-B589-375A-AE0D81AB9668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4E41079-223C-B589-375A-AE0D81AB966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42303308-92B3-0A73-85CB-1CA2E150C41B}"/>
              </a:ext>
            </a:extLst>
          </p:cNvPr>
          <p:cNvSpPr txBox="1"/>
          <p:nvPr/>
        </p:nvSpPr>
        <p:spPr>
          <a:xfrm>
            <a:off x="35496" y="3276064"/>
            <a:ext cx="11624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93529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01D4EB4-2BD9-5210-ECCE-8A4384E36CC4}"/>
              </a:ext>
            </a:extLst>
          </p:cNvPr>
          <p:cNvGrpSpPr/>
          <p:nvPr/>
        </p:nvGrpSpPr>
        <p:grpSpPr>
          <a:xfrm>
            <a:off x="1115616" y="2148346"/>
            <a:ext cx="6912768" cy="1652293"/>
            <a:chOff x="1115616" y="1994422"/>
            <a:chExt cx="6912768" cy="16522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1115616" y="1994422"/>
              <a:ext cx="691276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2800" dirty="0">
                  <a:latin typeface="Avenir Medium" panose="02000503020000020003" pitchFamily="2" charset="0"/>
                </a:rPr>
                <a:t>“ACTIVE LEARNING” E </a:t>
              </a:r>
            </a:p>
            <a:p>
              <a:pPr algn="ctr"/>
              <a:r>
                <a:rPr lang="en-BR" sz="2800" dirty="0">
                  <a:latin typeface="Avenir Medium" panose="02000503020000020003" pitchFamily="2" charset="0"/>
                </a:rPr>
                <a:t>MENTALIDADE DE CRESCIMENTO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2025835" y="3061940"/>
              <a:ext cx="50923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>
                  <a:latin typeface="Avenir Next Condensed" panose="020B0506020202020204" pitchFamily="34" charset="0"/>
                </a:rPr>
                <a:t>Capacita</a:t>
              </a:r>
              <a:r>
                <a:rPr lang="en-US" sz="1600" dirty="0">
                  <a:latin typeface="Avenir Next Condensed" panose="020B0506020202020204" pitchFamily="34" charset="0"/>
                </a:rPr>
                <a:t> a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adaptação</a:t>
              </a:r>
              <a:r>
                <a:rPr lang="en-US" sz="1600" dirty="0">
                  <a:latin typeface="Avenir Next Condensed" panose="020B0506020202020204" pitchFamily="34" charset="0"/>
                </a:rPr>
                <a:t>, o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aprendizado</a:t>
              </a:r>
              <a:r>
                <a:rPr lang="en-US" sz="1600" b="1" dirty="0">
                  <a:latin typeface="Avenir Next Condensed" panose="020B0506020202020204" pitchFamily="34" charset="0"/>
                </a:rPr>
                <a:t>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continuamente</a:t>
              </a:r>
              <a:r>
                <a:rPr lang="en-US" sz="1600" dirty="0">
                  <a:latin typeface="Avenir Next Condensed" panose="020B0506020202020204" pitchFamily="34" charset="0"/>
                </a:rPr>
                <a:t>, a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inovação</a:t>
              </a:r>
              <a:r>
                <a:rPr lang="en-US" sz="1600" dirty="0">
                  <a:latin typeface="Avenir Next Condensed" panose="020B0506020202020204" pitchFamily="34" charset="0"/>
                </a:rPr>
                <a:t> e o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aproveitamento</a:t>
              </a:r>
              <a:r>
                <a:rPr lang="en-US" sz="1600" dirty="0">
                  <a:latin typeface="Avenir Next Condensed" panose="020B0506020202020204" pitchFamily="34" charset="0"/>
                </a:rPr>
                <a:t> </a:t>
              </a:r>
              <a:r>
                <a:rPr lang="en-US" sz="1600" dirty="0" err="1">
                  <a:latin typeface="Avenir Next Condensed" panose="020B0506020202020204" pitchFamily="34" charset="0"/>
                </a:rPr>
                <a:t>máximo</a:t>
              </a:r>
              <a:r>
                <a:rPr lang="en-US" sz="1600" dirty="0">
                  <a:latin typeface="Avenir Next Condensed" panose="020B0506020202020204" pitchFamily="34" charset="0"/>
                </a:rPr>
                <a:t> das </a:t>
              </a:r>
              <a:r>
                <a:rPr lang="en-US" sz="1600" b="1" dirty="0" err="1">
                  <a:latin typeface="Avenir Next Condensed" panose="020B0506020202020204" pitchFamily="34" charset="0"/>
                </a:rPr>
                <a:t>oportunidades</a:t>
              </a:r>
              <a:r>
                <a:rPr lang="en-US" sz="1600" dirty="0">
                  <a:latin typeface="Avenir Next Condensed" panose="020B0506020202020204" pitchFamily="34" charset="0"/>
                </a:rPr>
                <a:t>.</a:t>
              </a:r>
              <a:endParaRPr lang="en-BR" sz="1600" dirty="0">
                <a:latin typeface="Avenir Next Condensed" panose="020B0506020202020204" pitchFamily="34" charset="0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2382399" y="2964307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A805F50-1488-43CE-A96A-E6221C2B4F91}"/>
              </a:ext>
            </a:extLst>
          </p:cNvPr>
          <p:cNvSpPr txBox="1"/>
          <p:nvPr/>
        </p:nvSpPr>
        <p:spPr>
          <a:xfrm>
            <a:off x="3435386" y="4443958"/>
            <a:ext cx="570861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b="1" dirty="0">
                <a:latin typeface="Century Gothic" panose="020B0502020202020204" pitchFamily="34" charset="0"/>
              </a:rPr>
              <a:t>Prática e consistência</a:t>
            </a:r>
          </a:p>
          <a:p>
            <a:pPr algn="r"/>
            <a:r>
              <a:rPr lang="pt-BR" sz="1600" dirty="0">
                <a:latin typeface="Avenir Next Condensed" panose="020B0506020202020204" pitchFamily="34" charset="0"/>
              </a:rPr>
              <a:t>Desenvolva um hábito constante  contínuo em sua vida profissional e pessoal</a:t>
            </a:r>
            <a:endParaRPr lang="en-BR" sz="1600" dirty="0">
              <a:latin typeface="Avenir Next Condensed" panose="020B050602020202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8878868-F39C-FCD7-ADDA-4148A02FECFA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8878868-F39C-FCD7-ADDA-4148A02FECF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F34726D8-5E37-2279-DA8F-1B5BF5F3C50E}"/>
              </a:ext>
            </a:extLst>
          </p:cNvPr>
          <p:cNvSpPr txBox="1"/>
          <p:nvPr/>
        </p:nvSpPr>
        <p:spPr>
          <a:xfrm>
            <a:off x="35496" y="3276064"/>
            <a:ext cx="113845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328444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2255778" y="2037051"/>
            <a:ext cx="4234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ABRACE MUDANÇAS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2025835" y="2643943"/>
            <a:ext cx="50923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venir Next Condensed" panose="020B0506020202020204" pitchFamily="34" charset="0"/>
              </a:rPr>
              <a:t>Para </a:t>
            </a:r>
            <a:r>
              <a:rPr lang="en-US" sz="1600" b="1" dirty="0" err="1">
                <a:latin typeface="Avenir Next Condensed" panose="020B0506020202020204" pitchFamily="34" charset="0"/>
              </a:rPr>
              <a:t>manter</a:t>
            </a:r>
            <a:r>
              <a:rPr lang="en-US" sz="1600" b="1" dirty="0">
                <a:latin typeface="Avenir Next Condensed" panose="020B0506020202020204" pitchFamily="34" charset="0"/>
              </a:rPr>
              <a:t>-se </a:t>
            </a:r>
            <a:r>
              <a:rPr lang="en-US" sz="1600" b="1" dirty="0" err="1">
                <a:latin typeface="Avenir Next Condensed" panose="020B0506020202020204" pitchFamily="34" charset="0"/>
              </a:rPr>
              <a:t>competitivo</a:t>
            </a:r>
            <a:r>
              <a:rPr lang="en-US" sz="1600" b="1" dirty="0">
                <a:latin typeface="Avenir Next Condensed" panose="020B0506020202020204" pitchFamily="34" charset="0"/>
              </a:rPr>
              <a:t>/a </a:t>
            </a:r>
            <a:r>
              <a:rPr lang="en-US" sz="1600" dirty="0" err="1">
                <a:latin typeface="Avenir Next Condensed" panose="020B0506020202020204" pitchFamily="34" charset="0"/>
              </a:rPr>
              <a:t>em</a:t>
            </a:r>
            <a:r>
              <a:rPr lang="en-US" sz="1600" dirty="0">
                <a:latin typeface="Avenir Next Condensed" panose="020B0506020202020204" pitchFamily="34" charset="0"/>
              </a:rPr>
              <a:t> um </a:t>
            </a:r>
            <a:r>
              <a:rPr lang="en-US" sz="1600" dirty="0" err="1">
                <a:latin typeface="Avenir Next Condensed" panose="020B0506020202020204" pitchFamily="34" charset="0"/>
              </a:rPr>
              <a:t>cenário</a:t>
            </a:r>
            <a:r>
              <a:rPr lang="en-US" sz="1600" dirty="0">
                <a:latin typeface="Avenir Next Condensed" panose="020B0506020202020204" pitchFamily="34" charset="0"/>
              </a:rPr>
              <a:t> de </a:t>
            </a:r>
            <a:r>
              <a:rPr lang="en-US" sz="1600" dirty="0" err="1">
                <a:latin typeface="Avenir Next Condensed" panose="020B0506020202020204" pitchFamily="34" charset="0"/>
              </a:rPr>
              <a:t>mudanças</a:t>
            </a:r>
            <a:r>
              <a:rPr lang="en-US" sz="1600" dirty="0">
                <a:latin typeface="Avenir Next Condensed" panose="020B0506020202020204" pitchFamily="34" charset="0"/>
              </a:rPr>
              <a:t>. </a:t>
            </a:r>
            <a:r>
              <a:rPr lang="en-US" sz="1600" dirty="0" err="1">
                <a:latin typeface="Avenir Next Condensed" panose="020B0506020202020204" pitchFamily="34" charset="0"/>
              </a:rPr>
              <a:t>Isso</a:t>
            </a:r>
            <a:r>
              <a:rPr lang="en-US" sz="1600" dirty="0">
                <a:latin typeface="Avenir Next Condensed" panose="020B0506020202020204" pitchFamily="34" charset="0"/>
              </a:rPr>
              <a:t> </a:t>
            </a:r>
            <a:r>
              <a:rPr lang="en-US" sz="1600" dirty="0" err="1">
                <a:latin typeface="Avenir Next Condensed" panose="020B0506020202020204" pitchFamily="34" charset="0"/>
              </a:rPr>
              <a:t>envolve</a:t>
            </a:r>
            <a:r>
              <a:rPr lang="en-US" sz="1600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adaptabilidade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inovação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dirty="0" err="1">
                <a:latin typeface="Avenir Next Condensed" panose="020B0506020202020204" pitchFamily="34" charset="0"/>
              </a:rPr>
              <a:t>aproveitamento</a:t>
            </a:r>
            <a:r>
              <a:rPr lang="en-US" sz="1600" dirty="0">
                <a:latin typeface="Avenir Next Condensed" panose="020B0506020202020204" pitchFamily="34" charset="0"/>
              </a:rPr>
              <a:t> de </a:t>
            </a:r>
            <a:r>
              <a:rPr lang="en-US" sz="1600" b="1" dirty="0" err="1">
                <a:latin typeface="Avenir Next Condensed" panose="020B0506020202020204" pitchFamily="34" charset="0"/>
              </a:rPr>
              <a:t>tecnologias</a:t>
            </a:r>
            <a:r>
              <a:rPr lang="en-US" sz="1600" b="1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emergentes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antecipação</a:t>
            </a:r>
            <a:r>
              <a:rPr lang="en-US" sz="1600" b="1" dirty="0">
                <a:latin typeface="Avenir Next Condensed" panose="020B0506020202020204" pitchFamily="34" charset="0"/>
              </a:rPr>
              <a:t> de </a:t>
            </a:r>
            <a:r>
              <a:rPr lang="en-US" sz="1600" b="1" dirty="0" err="1">
                <a:latin typeface="Avenir Next Condensed" panose="020B0506020202020204" pitchFamily="34" charset="0"/>
              </a:rPr>
              <a:t>tendências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desenvolvimento</a:t>
            </a:r>
            <a:r>
              <a:rPr lang="en-US" sz="1600" b="1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contínuo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resiliência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acompanhamento</a:t>
            </a:r>
            <a:r>
              <a:rPr lang="en-US" sz="1600" b="1" dirty="0">
                <a:latin typeface="Avenir Next Condensed" panose="020B0506020202020204" pitchFamily="34" charset="0"/>
              </a:rPr>
              <a:t> da </a:t>
            </a:r>
            <a:r>
              <a:rPr lang="en-US" sz="1600" b="1" dirty="0" err="1">
                <a:latin typeface="Avenir Next Condensed" panose="020B0506020202020204" pitchFamily="34" charset="0"/>
              </a:rPr>
              <a:t>concorrência</a:t>
            </a:r>
            <a:r>
              <a:rPr lang="en-US" sz="1600" dirty="0">
                <a:latin typeface="Avenir Next Condensed" panose="020B0506020202020204" pitchFamily="34" charset="0"/>
              </a:rPr>
              <a:t> e </a:t>
            </a:r>
            <a:r>
              <a:rPr lang="en-US" sz="1600" b="1" dirty="0" err="1">
                <a:latin typeface="Avenir Next Condensed" panose="020B0506020202020204" pitchFamily="34" charset="0"/>
              </a:rPr>
              <a:t>ampliação</a:t>
            </a:r>
            <a:r>
              <a:rPr lang="en-US" sz="1600" b="1" dirty="0">
                <a:latin typeface="Avenir Next Condensed" panose="020B0506020202020204" pitchFamily="34" charset="0"/>
              </a:rPr>
              <a:t> de </a:t>
            </a:r>
            <a:r>
              <a:rPr lang="en-US" sz="1600" b="1" dirty="0" err="1">
                <a:latin typeface="Avenir Next Condensed" panose="020B0506020202020204" pitchFamily="34" charset="0"/>
              </a:rPr>
              <a:t>perspectivas</a:t>
            </a:r>
            <a:endParaRPr lang="en-BR" sz="1600" b="1" dirty="0">
              <a:latin typeface="Avenir Next Condensed" panose="020B0506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2382399" y="2546310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A805F50-1488-43CE-A96A-E6221C2B4F91}"/>
              </a:ext>
            </a:extLst>
          </p:cNvPr>
          <p:cNvSpPr txBox="1"/>
          <p:nvPr/>
        </p:nvSpPr>
        <p:spPr>
          <a:xfrm>
            <a:off x="3635896" y="4220508"/>
            <a:ext cx="532859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latin typeface="Century Gothic" panose="020B0502020202020204" pitchFamily="34" charset="0"/>
              </a:rPr>
              <a:t>PROCESSO CONTÍNUO</a:t>
            </a:r>
          </a:p>
          <a:p>
            <a:pPr algn="r"/>
            <a:r>
              <a:rPr lang="pt-BR" sz="1400" dirty="0">
                <a:latin typeface="Avenir Next Condensed" panose="020B0506020202020204" pitchFamily="34" charset="0"/>
              </a:rPr>
              <a:t>Requer prática, paciência e mentalidade de crescimento. Resiliência, manter-se atualizado/a, aprender sempre, ser flexível e adaptável e assumir riscos calculados</a:t>
            </a:r>
            <a:endParaRPr lang="en-BR" sz="1400" dirty="0">
              <a:latin typeface="Avenir Next Condensed" panose="020B050602020202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A2746D1-859D-DE72-7376-CEC3DAEAB39A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A2746D1-859D-DE72-7376-CEC3DAEAB39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583571C-1147-A9D3-2612-A6A2B72D53DD}"/>
              </a:ext>
            </a:extLst>
          </p:cNvPr>
          <p:cNvSpPr txBox="1"/>
          <p:nvPr/>
        </p:nvSpPr>
        <p:spPr>
          <a:xfrm>
            <a:off x="161509" y="3276064"/>
            <a:ext cx="95410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12717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6645131-1E27-48AD-5F7F-C11AE6A4C9A1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DF55213-2EC0-9D05-BE73-9CBDE45B28B4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0C897E8-CB97-801B-CD1C-FC7528150C9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516A29E-93D9-074C-E747-E95BA5A441A2}"/>
              </a:ext>
            </a:extLst>
          </p:cNvPr>
          <p:cNvSpPr txBox="1"/>
          <p:nvPr/>
        </p:nvSpPr>
        <p:spPr>
          <a:xfrm>
            <a:off x="899592" y="2021325"/>
            <a:ext cx="597666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R" sz="8000" b="1" dirty="0">
                <a:latin typeface="Rastanty Cortez" panose="02000506000000020003" pitchFamily="2" charset="77"/>
                <a:cs typeface="Ink Free" panose="020F0502020204030204" pitchFamily="34" charset="0"/>
              </a:rPr>
              <a:t>Agora é com você!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B4FE44-ED6A-9CC0-9245-8F91A3C9BAA6}"/>
              </a:ext>
            </a:extLst>
          </p:cNvPr>
          <p:cNvSpPr txBox="1"/>
          <p:nvPr/>
        </p:nvSpPr>
        <p:spPr>
          <a:xfrm>
            <a:off x="3347864" y="3219822"/>
            <a:ext cx="547260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R" sz="8000" b="1" dirty="0">
                <a:latin typeface="Rastanty Cortez" panose="02000506000000020003" pitchFamily="2" charset="77"/>
                <a:cs typeface="Ink Free" panose="020F0502020204030204" pitchFamily="34" charset="0"/>
              </a:rPr>
              <a:t>O que você vai fazer?</a:t>
            </a:r>
          </a:p>
        </p:txBody>
      </p:sp>
    </p:spTree>
    <p:extLst>
      <p:ext uri="{BB962C8B-B14F-4D97-AF65-F5344CB8AC3E}">
        <p14:creationId xmlns:p14="http://schemas.microsoft.com/office/powerpoint/2010/main" val="321019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1464B4-6B33-345F-2A61-542ADB621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900399"/>
              </p:ext>
            </p:extLst>
          </p:nvPr>
        </p:nvGraphicFramePr>
        <p:xfrm>
          <a:off x="179512" y="483518"/>
          <a:ext cx="5760640" cy="43891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5760640">
                  <a:extLst>
                    <a:ext uri="{9D8B030D-6E8A-4147-A177-3AD203B41FA5}">
                      <a16:colId xmlns:a16="http://schemas.microsoft.com/office/drawing/2014/main" val="1195615169"/>
                    </a:ext>
                  </a:extLst>
                </a:gridCol>
              </a:tblGrid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Abra-se ao feedback e pratique a autorreflexão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0458450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Prática, prática, prática / Resolva problemas do dia-a-dia / Experimente, arrisque-se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616398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Trabalhe em equipe / colabore e compartilhe conhecimento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3591558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Networking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327484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Acompanhe tendências / mantenha-se atualizado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167321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Desenvolva projetos pessoais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1954990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Mantenha a mente aberta e mantenha uma mentalidade de curiosidade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3874030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Pense fora da caixa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4697530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Pratique a autoconsciência das emoções, Regulação e Comunicação Emocional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818896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Pratique a empatia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0186319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Foco na comunicação – clareza, objetividade e assertividade. Adapte o estilo.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1711806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Questione e analise objetivamente, avalie diferentes perspectivas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614389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Faça perguntas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3794955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Assuma desafios e responsabilidades 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528923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Pratique a resiliência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1329859"/>
                  </a:ext>
                </a:extLst>
              </a:tr>
              <a:tr h="248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R" sz="1200" b="0" i="0" dirty="0">
                          <a:latin typeface="Avenir Next Condensed" panose="020B0506020202020204" pitchFamily="34" charset="0"/>
                        </a:rPr>
                        <a:t>Busque conhecimento ativamente - Educação formal / cursos online / autoaprendizagem / mentores 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03857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2607383-1E3E-B062-5B2F-869783789805}"/>
              </a:ext>
            </a:extLst>
          </p:cNvPr>
          <p:cNvSpPr txBox="1"/>
          <p:nvPr/>
        </p:nvSpPr>
        <p:spPr>
          <a:xfrm>
            <a:off x="6300192" y="959991"/>
            <a:ext cx="29250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R" sz="6000" b="1" dirty="0">
                <a:gradFill flip="none" rotWithShape="1">
                  <a:gsLst>
                    <a:gs pos="0">
                      <a:srgbClr val="F08202"/>
                    </a:gs>
                    <a:gs pos="20000">
                      <a:srgbClr val="E20333"/>
                    </a:gs>
                    <a:gs pos="40000">
                      <a:srgbClr val="7B2425"/>
                    </a:gs>
                    <a:gs pos="78000">
                      <a:srgbClr val="0694CE"/>
                    </a:gs>
                    <a:gs pos="100000">
                      <a:srgbClr val="009949"/>
                    </a:gs>
                    <a:gs pos="60000">
                      <a:srgbClr val="00549A"/>
                    </a:gs>
                  </a:gsLst>
                  <a:lin ang="0" scaled="1"/>
                  <a:tileRect/>
                </a:gradFill>
                <a:latin typeface="Rastanty Cortez" panose="02000506000000020003" pitchFamily="2" charset="77"/>
                <a:cs typeface="Ink Free" panose="020F0502020204030204" pitchFamily="34" charset="0"/>
              </a:rPr>
              <a:t>O que fazer?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9CBF3C-33CE-0286-3C32-50A2387E992A}"/>
              </a:ext>
            </a:extLst>
          </p:cNvPr>
          <p:cNvSpPr txBox="1"/>
          <p:nvPr/>
        </p:nvSpPr>
        <p:spPr>
          <a:xfrm>
            <a:off x="6138760" y="2157125"/>
            <a:ext cx="29250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BR" sz="1400" dirty="0">
                <a:latin typeface="Avenir Next Condensed" panose="020B0506020202020204" pitchFamily="34" charset="0"/>
              </a:rPr>
              <a:t>Escolha 3 itens que você precisa aperfeiçoar, para começar imediatamente.</a:t>
            </a:r>
          </a:p>
          <a:p>
            <a:pPr marL="342900" indent="-342900">
              <a:buAutoNum type="arabicPeriod"/>
            </a:pPr>
            <a:endParaRPr lang="en-BR" sz="1400" dirty="0"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r>
              <a:rPr lang="en-BR" sz="1400" dirty="0">
                <a:latin typeface="Avenir Next Condensed" panose="020B0506020202020204" pitchFamily="34" charset="0"/>
              </a:rPr>
              <a:t>Estabeleça ações e metas para estes itens.</a:t>
            </a:r>
          </a:p>
          <a:p>
            <a:pPr marL="342900" indent="-342900">
              <a:buAutoNum type="arabicPeriod"/>
            </a:pPr>
            <a:endParaRPr lang="en-BR" sz="1400" dirty="0"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r>
              <a:rPr lang="en-BR" sz="1400" dirty="0">
                <a:latin typeface="Avenir Next Condensed" panose="020B0506020202020204" pitchFamily="34" charset="0"/>
              </a:rPr>
              <a:t>Quando estiver satisfeito/a, volte à lista, faça nova avaliação e escolha outros 3 itens e repita o processo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442C98-0E9E-FC2E-8F8B-A6E99349ABF1}"/>
              </a:ext>
            </a:extLst>
          </p:cNvPr>
          <p:cNvSpPr txBox="1"/>
          <p:nvPr/>
        </p:nvSpPr>
        <p:spPr>
          <a:xfrm>
            <a:off x="5825954" y="4587974"/>
            <a:ext cx="34985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1400" b="1" dirty="0">
                <a:latin typeface="Century Gothic" panose="020B0502020202020204" pitchFamily="34" charset="0"/>
              </a:rPr>
              <a:t>Aprendizado e Prática contínuos!</a:t>
            </a:r>
          </a:p>
          <a:p>
            <a:pPr algn="ctr"/>
            <a:r>
              <a:rPr lang="en-US" sz="1100" dirty="0">
                <a:latin typeface="Avenir Next Condensed" panose="020B0506020202020204" pitchFamily="34" charset="0"/>
              </a:rPr>
              <a:t>P</a:t>
            </a:r>
            <a:r>
              <a:rPr lang="en-BR" sz="1100" dirty="0">
                <a:latin typeface="Avenir Next Condensed" panose="020B0506020202020204" pitchFamily="34" charset="0"/>
              </a:rPr>
              <a:t>ara acompanhar a constante  evolução e novidades.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B18C300-F66C-D1C9-787B-20AF7A66D0B7}"/>
              </a:ext>
            </a:extLst>
          </p:cNvPr>
          <p:cNvCxnSpPr>
            <a:cxnSpLocks/>
          </p:cNvCxnSpPr>
          <p:nvPr/>
        </p:nvCxnSpPr>
        <p:spPr>
          <a:xfrm>
            <a:off x="6023916" y="1958516"/>
            <a:ext cx="3024336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  <a:headEnd type="triangle" w="lg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98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8E7784-F009-1642-A1E7-684BC1D3E88C}"/>
              </a:ext>
            </a:extLst>
          </p:cNvPr>
          <p:cNvSpPr txBox="1"/>
          <p:nvPr/>
        </p:nvSpPr>
        <p:spPr>
          <a:xfrm>
            <a:off x="827584" y="356920"/>
            <a:ext cx="290977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6600" dirty="0">
                <a:latin typeface="Rastanty Cortez" panose="02000506000000020003" pitchFamily="2" charset="77"/>
              </a:rPr>
              <a:t>Você!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6CAD62-EEFC-6229-9292-57AFD18194AF}"/>
              </a:ext>
            </a:extLst>
          </p:cNvPr>
          <p:cNvSpPr txBox="1"/>
          <p:nvPr/>
        </p:nvSpPr>
        <p:spPr>
          <a:xfrm>
            <a:off x="2843808" y="3003798"/>
            <a:ext cx="57615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9600" dirty="0">
                <a:latin typeface="Rastanty Cortez" panose="02000506000000020003" pitchFamily="2" charset="77"/>
              </a:rPr>
              <a:t>Como você se sente?</a:t>
            </a:r>
          </a:p>
        </p:txBody>
      </p:sp>
    </p:spTree>
    <p:extLst>
      <p:ext uri="{BB962C8B-B14F-4D97-AF65-F5344CB8AC3E}">
        <p14:creationId xmlns:p14="http://schemas.microsoft.com/office/powerpoint/2010/main" val="2028260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39BBB89-6634-592E-C4BE-ABB52AE58067}"/>
              </a:ext>
            </a:extLst>
          </p:cNvPr>
          <p:cNvGrpSpPr/>
          <p:nvPr/>
        </p:nvGrpSpPr>
        <p:grpSpPr>
          <a:xfrm>
            <a:off x="4595316" y="608869"/>
            <a:ext cx="3943913" cy="1723549"/>
            <a:chOff x="1331640" y="1869966"/>
            <a:chExt cx="3943913" cy="172354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942475-9C7F-71AE-DEEB-82B6AEB7187B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403A7C8-C961-5D66-3C23-08D2D4201230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pic>
        <p:nvPicPr>
          <p:cNvPr id="8" name="Picture 7" descr="A picture containing human face, person, smile, lip&#10;&#10;Description automatically generated">
            <a:extLst>
              <a:ext uri="{FF2B5EF4-FFF2-40B4-BE49-F238E27FC236}">
                <a16:creationId xmlns:a16="http://schemas.microsoft.com/office/drawing/2014/main" id="{3C31AC58-74A0-97E2-7AE1-77878F5EA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55" y="3169226"/>
            <a:ext cx="1440000" cy="1440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03B736-DD57-730B-66F3-6D12B57C83EF}"/>
              </a:ext>
            </a:extLst>
          </p:cNvPr>
          <p:cNvSpPr txBox="1"/>
          <p:nvPr/>
        </p:nvSpPr>
        <p:spPr>
          <a:xfrm>
            <a:off x="2502575" y="4333153"/>
            <a:ext cx="2156360" cy="63094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BR" sz="3500" dirty="0">
                <a:latin typeface="Rastanty Cortez" panose="02000506000000020003" pitchFamily="2" charset="77"/>
              </a:rPr>
              <a:t>Adriana Weingart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25E4C0-983C-C122-9BC8-14381E1FD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190435">
            <a:off x="1416849" y="2553517"/>
            <a:ext cx="3149600" cy="20812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BEC839-478A-1215-9556-E621589C76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5151" y="3208624"/>
            <a:ext cx="1440000" cy="1440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F4DD-5C47-3BDE-EEA6-7F2A538F7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Backup slides…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FC1C7B-16DA-085E-60A5-64067545A5D1}"/>
              </a:ext>
            </a:extLst>
          </p:cNvPr>
          <p:cNvGrpSpPr/>
          <p:nvPr/>
        </p:nvGrpSpPr>
        <p:grpSpPr>
          <a:xfrm>
            <a:off x="5004048" y="3043713"/>
            <a:ext cx="3943913" cy="1723549"/>
            <a:chOff x="1331640" y="1869966"/>
            <a:chExt cx="3943913" cy="172354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65B057A-BD11-DFEA-5A74-306B4AE3B5D6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5F6617-417F-FFE8-E741-127FCD794E5B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2234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F3745F-11C3-D066-F5DB-0184039214F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BB3A6A-593A-799D-12CD-C5A41E44695B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9189FE-4B0A-6BEB-5906-39E146599306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A6C0D1A-7EC1-5DF3-475B-83B65B018618}"/>
              </a:ext>
            </a:extLst>
          </p:cNvPr>
          <p:cNvSpPr txBox="1"/>
          <p:nvPr/>
        </p:nvSpPr>
        <p:spPr>
          <a:xfrm>
            <a:off x="1069950" y="2561532"/>
            <a:ext cx="32223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3000" dirty="0">
                <a:latin typeface="Avenir Medium" panose="02000503020000020003" pitchFamily="2" charset="0"/>
              </a:rPr>
              <a:t>HABILIDADES </a:t>
            </a:r>
          </a:p>
          <a:p>
            <a:pPr algn="r"/>
            <a:r>
              <a:rPr lang="en-BR" sz="3000" dirty="0">
                <a:latin typeface="Avenir Medium" panose="02000503020000020003" pitchFamily="2" charset="0"/>
              </a:rPr>
              <a:t>TECNOLÓGICAS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67B274-13E6-253C-5FDC-495DC8787E85}"/>
              </a:ext>
            </a:extLst>
          </p:cNvPr>
          <p:cNvSpPr txBox="1"/>
          <p:nvPr/>
        </p:nvSpPr>
        <p:spPr>
          <a:xfrm>
            <a:off x="228390" y="3742878"/>
            <a:ext cx="48284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venir Next Condensed" panose="020B0506020202020204" pitchFamily="34" charset="0"/>
              </a:rPr>
              <a:t>P</a:t>
            </a:r>
            <a:r>
              <a:rPr lang="en-BR" sz="1600" dirty="0">
                <a:latin typeface="Avenir Next Condensed" panose="020B0506020202020204" pitchFamily="34" charset="0"/>
              </a:rPr>
              <a:t>ermitem </a:t>
            </a:r>
            <a:r>
              <a:rPr lang="en-BR" sz="1600" b="1" dirty="0">
                <a:latin typeface="Avenir Next Condensed" panose="020B0506020202020204" pitchFamily="34" charset="0"/>
              </a:rPr>
              <a:t>adaptabilidade</a:t>
            </a:r>
            <a:r>
              <a:rPr lang="en-BR" sz="1600" dirty="0">
                <a:latin typeface="Avenir Next Condensed" panose="020B0506020202020204" pitchFamily="34" charset="0"/>
              </a:rPr>
              <a:t> (às novas ferramentas), </a:t>
            </a:r>
            <a:r>
              <a:rPr lang="en-BR" sz="1600" b="1" dirty="0">
                <a:latin typeface="Avenir Next Condensed" panose="020B0506020202020204" pitchFamily="34" charset="0"/>
              </a:rPr>
              <a:t>optimização</a:t>
            </a:r>
            <a:r>
              <a:rPr lang="en-BR" sz="1600" dirty="0">
                <a:latin typeface="Avenir Next Condensed" panose="020B0506020202020204" pitchFamily="34" charset="0"/>
              </a:rPr>
              <a:t> do trabalho, </a:t>
            </a:r>
            <a:r>
              <a:rPr lang="en-BR" sz="1600" b="1" dirty="0">
                <a:latin typeface="Avenir Next Condensed" panose="020B0506020202020204" pitchFamily="34" charset="0"/>
              </a:rPr>
              <a:t>análise de dado</a:t>
            </a:r>
            <a:r>
              <a:rPr lang="en-BR" sz="1600" dirty="0">
                <a:latin typeface="Avenir Next Condensed" panose="020B0506020202020204" pitchFamily="34" charset="0"/>
              </a:rPr>
              <a:t>s eficiente e desenvolvimento de soluções e </a:t>
            </a:r>
            <a:r>
              <a:rPr lang="en-BR" sz="1600" b="1" dirty="0">
                <a:latin typeface="Avenir Next Condensed" panose="020B0506020202020204" pitchFamily="34" charset="0"/>
              </a:rPr>
              <a:t>colaboração</a:t>
            </a:r>
            <a:r>
              <a:rPr lang="en-BR" sz="1600" dirty="0">
                <a:latin typeface="Avenir Next Condensed" panose="020B0506020202020204" pitchFamily="34" charset="0"/>
              </a:rPr>
              <a:t> com IA, além do </a:t>
            </a:r>
            <a:r>
              <a:rPr lang="en-BR" sz="1600" b="1" dirty="0">
                <a:latin typeface="Avenir Next Condensed" panose="020B0506020202020204" pitchFamily="34" charset="0"/>
              </a:rPr>
              <a:t>aprendizado contínuo </a:t>
            </a:r>
            <a:r>
              <a:rPr lang="en-BR" sz="1600" dirty="0">
                <a:latin typeface="Avenir Next Condensed" panose="020B0506020202020204" pitchFamily="34" charset="0"/>
              </a:rPr>
              <a:t>para acompanhar as mudanças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9C363-7875-589E-07B0-43C34A17D80A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9">
            <a:extLst>
              <a:ext uri="{FF2B5EF4-FFF2-40B4-BE49-F238E27FC236}">
                <a16:creationId xmlns:a16="http://schemas.microsoft.com/office/drawing/2014/main" id="{68AB8E79-D405-7C67-8647-7CA2C8B5FF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192513"/>
              </p:ext>
            </p:extLst>
          </p:nvPr>
        </p:nvGraphicFramePr>
        <p:xfrm>
          <a:off x="5372544" y="1273810"/>
          <a:ext cx="3288940" cy="259588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288940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Educação formal / cursos online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Autoaprendizagem e Mentores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Prática, prática, prática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Trabalho em equipe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Networking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309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Acompanhe tendências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4673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Desenvolva projetos pessoais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47402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C083C12-A36A-AF7E-5786-FC9D5BB502C6}"/>
              </a:ext>
            </a:extLst>
          </p:cNvPr>
          <p:cNvSpPr txBox="1"/>
          <p:nvPr/>
        </p:nvSpPr>
        <p:spPr>
          <a:xfrm>
            <a:off x="5692142" y="3953171"/>
            <a:ext cx="27542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Aprendizado e Prática </a:t>
            </a:r>
          </a:p>
          <a:p>
            <a:pPr algn="r"/>
            <a:r>
              <a:rPr lang="en-BR" b="1" dirty="0">
                <a:latin typeface="Century Gothic" panose="020B0502020202020204" pitchFamily="34" charset="0"/>
              </a:rPr>
              <a:t>contínuos!</a:t>
            </a:r>
          </a:p>
          <a:p>
            <a:pPr algn="r"/>
            <a:r>
              <a:rPr lang="en-US" sz="1400" dirty="0">
                <a:latin typeface="Avenir Next Condensed" panose="020B0506020202020204" pitchFamily="34" charset="0"/>
              </a:rPr>
              <a:t>P</a:t>
            </a:r>
            <a:r>
              <a:rPr lang="en-BR" sz="1400" dirty="0">
                <a:latin typeface="Avenir Next Condensed" panose="020B0506020202020204" pitchFamily="34" charset="0"/>
              </a:rPr>
              <a:t>ara acompanhar a constante </a:t>
            </a:r>
          </a:p>
          <a:p>
            <a:pPr algn="r"/>
            <a:r>
              <a:rPr lang="en-BR" sz="1400" dirty="0">
                <a:latin typeface="Avenir Next Condensed" panose="020B0506020202020204" pitchFamily="34" charset="0"/>
              </a:rPr>
              <a:t>evolução e novidades.</a:t>
            </a:r>
          </a:p>
        </p:txBody>
      </p:sp>
      <p:pic>
        <p:nvPicPr>
          <p:cNvPr id="15" name="Graphic 14" descr="Dance steps with solid fill">
            <a:extLst>
              <a:ext uri="{FF2B5EF4-FFF2-40B4-BE49-F238E27FC236}">
                <a16:creationId xmlns:a16="http://schemas.microsoft.com/office/drawing/2014/main" id="{AC3C0B73-711B-C435-90D7-BD7CB7C68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A834D2-3540-BF56-6A7D-96446036FB7D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C1A55-A2BE-AAB9-FFD8-AA989F767C0E}"/>
              </a:ext>
            </a:extLst>
          </p:cNvPr>
          <p:cNvSpPr txBox="1"/>
          <p:nvPr/>
        </p:nvSpPr>
        <p:spPr>
          <a:xfrm>
            <a:off x="4828466" y="651720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F08202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BC300C0-1EA5-86C1-C294-81B82D31FD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34" y="4364587"/>
            <a:ext cx="637641" cy="66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07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1218093" y="3059230"/>
            <a:ext cx="27894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3000" dirty="0">
                <a:latin typeface="Avenir Medium" panose="02000503020000020003" pitchFamily="2" charset="0"/>
              </a:rPr>
              <a:t>CRIATIVIDADE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196404" y="3744786"/>
            <a:ext cx="48327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1600" dirty="0">
                <a:latin typeface="Avenir Next Condensed" panose="020B0506020202020204" pitchFamily="34" charset="0"/>
              </a:rPr>
              <a:t>habilidade única e poderosa quando se trata de encontrar </a:t>
            </a:r>
            <a:r>
              <a:rPr lang="en-BR" sz="1600" b="1" dirty="0">
                <a:latin typeface="Avenir Next Condensed" panose="020B0506020202020204" pitchFamily="34" charset="0"/>
              </a:rPr>
              <a:t>soluções verdadeiramente inovadoras </a:t>
            </a:r>
            <a:r>
              <a:rPr lang="en-BR" sz="1600" dirty="0">
                <a:latin typeface="Avenir Next Condensed" panose="020B0506020202020204" pitchFamily="34" charset="0"/>
              </a:rPr>
              <a:t>e lidar com </a:t>
            </a:r>
            <a:r>
              <a:rPr lang="en-BR" sz="1600" b="1" dirty="0">
                <a:latin typeface="Avenir Next Condensed" panose="020B0506020202020204" pitchFamily="34" charset="0"/>
              </a:rPr>
              <a:t>problemas compexos e não convencionais</a:t>
            </a:r>
            <a:r>
              <a:rPr lang="en-BR" sz="1600" dirty="0">
                <a:latin typeface="Avenir Next Condensed" panose="020B0506020202020204" pitchFamily="34" charset="0"/>
              </a:rPr>
              <a:t>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/>
        </p:nvGraphicFramePr>
        <p:xfrm>
          <a:off x="5364088" y="1355570"/>
          <a:ext cx="3288940" cy="22250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288940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Mantenha a mente aberta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Exercite a curiosidade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Estimule a criatividade diariamente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Convirja e Divirja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Cultive um ambiente propício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309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Pense fora da caixa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4673748"/>
                  </a:ext>
                </a:extLst>
              </a:tr>
            </a:tbl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A11E8386-1BB0-EC04-0D83-05085B903854}"/>
              </a:ext>
            </a:extLst>
          </p:cNvPr>
          <p:cNvGrpSpPr/>
          <p:nvPr/>
        </p:nvGrpSpPr>
        <p:grpSpPr>
          <a:xfrm>
            <a:off x="5217472" y="3744786"/>
            <a:ext cx="3435556" cy="1228504"/>
            <a:chOff x="4787528" y="3897888"/>
            <a:chExt cx="3435556" cy="12285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FED20C-3546-932C-ADB1-34DC1AEE6797}"/>
                </a:ext>
              </a:extLst>
            </p:cNvPr>
            <p:cNvSpPr txBox="1"/>
            <p:nvPr/>
          </p:nvSpPr>
          <p:spPr>
            <a:xfrm>
              <a:off x="4787528" y="4480061"/>
              <a:ext cx="343555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2000" b="1" dirty="0">
                  <a:latin typeface="Century Gothic" panose="020B0502020202020204" pitchFamily="34" charset="0"/>
                </a:rPr>
                <a:t>Não tenha medo de errar!</a:t>
              </a:r>
            </a:p>
            <a:p>
              <a:pPr algn="ctr"/>
              <a:r>
                <a:rPr lang="en-BR" sz="1600" dirty="0">
                  <a:latin typeface="Avenir Next Condensed" panose="020B0506020202020204" pitchFamily="34" charset="0"/>
                </a:rPr>
                <a:t>O processo criativo envolve tentativa e erro.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0FC275-19FE-4704-B916-299A94271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4736" y="3897888"/>
              <a:ext cx="687755" cy="541798"/>
            </a:xfrm>
            <a:prstGeom prst="rect">
              <a:avLst/>
            </a:prstGeom>
          </p:spPr>
        </p:pic>
      </p:grp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1C27FD-02EA-B4C1-F936-73F976FA0AF1}"/>
              </a:ext>
            </a:extLst>
          </p:cNvPr>
          <p:cNvSpPr txBox="1"/>
          <p:nvPr/>
        </p:nvSpPr>
        <p:spPr>
          <a:xfrm>
            <a:off x="4820010" y="733480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E20333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B7A69D-81A5-85A5-A828-8E87FD4832C5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39557DB-94BC-1848-9BBB-BFD0BBC89A9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94490CE-D0EC-AFAE-4EB4-5F1AFE6E1AA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2234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122105" y="3108347"/>
            <a:ext cx="4988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2800" dirty="0">
                <a:latin typeface="Avenir Medium" panose="02000503020000020003" pitchFamily="2" charset="0"/>
              </a:rPr>
              <a:t>INTELIGÊNCIA EMOCIONAL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101518" y="3753533"/>
            <a:ext cx="49888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1600" dirty="0">
                <a:latin typeface="Avenir Next Condensed" panose="020B0506020202020204" pitchFamily="34" charset="0"/>
              </a:rPr>
              <a:t>habilidade de estar ciente, controlar e expressar suas </a:t>
            </a:r>
            <a:r>
              <a:rPr lang="en-BR" sz="1600" b="1" dirty="0">
                <a:latin typeface="Avenir Next Condensed" panose="020B0506020202020204" pitchFamily="34" charset="0"/>
              </a:rPr>
              <a:t>próprias emoções</a:t>
            </a:r>
            <a:r>
              <a:rPr lang="en-BR" sz="1600" dirty="0">
                <a:latin typeface="Avenir Next Condensed" panose="020B0506020202020204" pitchFamily="34" charset="0"/>
              </a:rPr>
              <a:t>, bem como estar ciente das </a:t>
            </a:r>
            <a:r>
              <a:rPr lang="en-BR" sz="1600" b="1" dirty="0">
                <a:latin typeface="Avenir Next Condensed" panose="020B0506020202020204" pitchFamily="34" charset="0"/>
              </a:rPr>
              <a:t>emoções dos outros</a:t>
            </a:r>
            <a:r>
              <a:rPr lang="en-BR" sz="1600" dirty="0">
                <a:latin typeface="Avenir Next Condensed" panose="020B0506020202020204" pitchFamily="34" charset="0"/>
              </a:rPr>
              <a:t>, permitindo </a:t>
            </a:r>
            <a:r>
              <a:rPr lang="en-BR" sz="1600" b="1" dirty="0">
                <a:latin typeface="Avenir Next Condensed" panose="020B0506020202020204" pitchFamily="34" charset="0"/>
              </a:rPr>
              <a:t>conexões</a:t>
            </a:r>
            <a:r>
              <a:rPr lang="en-BR" sz="1600" dirty="0">
                <a:latin typeface="Avenir Next Condensed" panose="020B0506020202020204" pitchFamily="34" charset="0"/>
              </a:rPr>
              <a:t> com outras pessoas.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243676"/>
              </p:ext>
            </p:extLst>
          </p:nvPr>
        </p:nvGraphicFramePr>
        <p:xfrm>
          <a:off x="5461389" y="1509053"/>
          <a:ext cx="3288940" cy="148336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288940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Autoconsciência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Regulação Emocional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Comunicação Emocional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Empatia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5364088" y="3753533"/>
            <a:ext cx="3280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2000" b="1" dirty="0">
                <a:latin typeface="Century Gothic" panose="020B0502020202020204" pitchFamily="34" charset="0"/>
              </a:rPr>
              <a:t>Processo e Aprendizado </a:t>
            </a:r>
          </a:p>
          <a:p>
            <a:pPr algn="ctr"/>
            <a:r>
              <a:rPr lang="en-BR" sz="2000" b="1" dirty="0">
                <a:latin typeface="Century Gothic" panose="020B0502020202020204" pitchFamily="34" charset="0"/>
              </a:rPr>
              <a:t>Contínuos!</a:t>
            </a:r>
          </a:p>
          <a:p>
            <a:pPr algn="ctr"/>
            <a:r>
              <a:rPr lang="en-BR" sz="1600" dirty="0">
                <a:latin typeface="Avenir Next Condensed" panose="020B0506020202020204" pitchFamily="34" charset="0"/>
              </a:rPr>
              <a:t>A prática traz fortalecimento e amplia </a:t>
            </a:r>
          </a:p>
          <a:p>
            <a:pPr algn="ctr"/>
            <a:r>
              <a:rPr lang="en-BR" sz="1600" dirty="0">
                <a:latin typeface="Avenir Next Condensed" panose="020B0506020202020204" pitchFamily="34" charset="0"/>
              </a:rPr>
              <a:t>a inteligência emocional.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32040" y="915566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7B2425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CC74E9-473A-AB00-926F-4371C3A1B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07" y="3212845"/>
            <a:ext cx="1327426" cy="4346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4895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251150" y="2666733"/>
            <a:ext cx="45486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DIVERSIDADE E </a:t>
            </a:r>
          </a:p>
          <a:p>
            <a:pPr algn="r"/>
            <a:r>
              <a:rPr lang="en-BR" sz="2800" dirty="0">
                <a:latin typeface="Avenir Medium" panose="02000503020000020003" pitchFamily="2" charset="0"/>
              </a:rPr>
              <a:t>INTELIGÊNCIA CULTURAL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101518" y="3753533"/>
            <a:ext cx="49888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venir Next Condensed" panose="020B0506020202020204" pitchFamily="34" charset="0"/>
              </a:rPr>
              <a:t>P</a:t>
            </a:r>
            <a:r>
              <a:rPr lang="en-BR" sz="1600" dirty="0">
                <a:latin typeface="Avenir Next Condensed" panose="020B0506020202020204" pitchFamily="34" charset="0"/>
              </a:rPr>
              <a:t>romovem a </a:t>
            </a:r>
            <a:r>
              <a:rPr lang="en-BR" sz="1600" b="1" dirty="0">
                <a:latin typeface="Avenir Next Condensed" panose="020B0506020202020204" pitchFamily="34" charset="0"/>
              </a:rPr>
              <a:t>criatividade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adaptabilidade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inovação</a:t>
            </a:r>
            <a:r>
              <a:rPr lang="en-BR" sz="1600" dirty="0">
                <a:latin typeface="Avenir Next Condensed" panose="020B0506020202020204" pitchFamily="34" charset="0"/>
              </a:rPr>
              <a:t> e acesso a </a:t>
            </a:r>
            <a:r>
              <a:rPr lang="en-BR" sz="1600" b="1" dirty="0">
                <a:latin typeface="Avenir Next Condensed" panose="020B0506020202020204" pitchFamily="34" charset="0"/>
              </a:rPr>
              <a:t>mercados globais</a:t>
            </a:r>
            <a:r>
              <a:rPr lang="en-BR" sz="1600" dirty="0">
                <a:latin typeface="Avenir Next Condensed" panose="020B0506020202020204" pitchFamily="34" charset="0"/>
              </a:rPr>
              <a:t>, além de garantir a </a:t>
            </a:r>
            <a:r>
              <a:rPr lang="en-BR" sz="1600" b="1" dirty="0">
                <a:latin typeface="Avenir Next Condensed" panose="020B0506020202020204" pitchFamily="34" charset="0"/>
              </a:rPr>
              <a:t>resolução de problemas </a:t>
            </a:r>
            <a:r>
              <a:rPr lang="en-BR" sz="1600" dirty="0">
                <a:latin typeface="Avenir Next Condensed" panose="020B0506020202020204" pitchFamily="34" charset="0"/>
              </a:rPr>
              <a:t>de forma </a:t>
            </a:r>
            <a:r>
              <a:rPr lang="en-BR" sz="1600" b="1" dirty="0">
                <a:latin typeface="Avenir Next Condensed" panose="020B0506020202020204" pitchFamily="34" charset="0"/>
              </a:rPr>
              <a:t>abrangente</a:t>
            </a:r>
            <a:r>
              <a:rPr lang="en-BR" sz="1600" dirty="0">
                <a:latin typeface="Avenir Next Condensed" panose="020B0506020202020204" pitchFamily="34" charset="0"/>
              </a:rPr>
              <a:t> e </a:t>
            </a:r>
            <a:r>
              <a:rPr lang="en-BR" sz="1600" b="1" dirty="0">
                <a:latin typeface="Avenir Next Condensed" panose="020B0506020202020204" pitchFamily="34" charset="0"/>
              </a:rPr>
              <a:t>ética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073195"/>
              </p:ext>
            </p:extLst>
          </p:nvPr>
        </p:nvGraphicFramePr>
        <p:xfrm>
          <a:off x="5461389" y="1509053"/>
          <a:ext cx="3288940" cy="148336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288940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Eduque-se</a:t>
                      </a:r>
                    </a:p>
                  </a:txBody>
                  <a:tcPr>
                    <a:lnL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Experiências interculturais</a:t>
                      </a:r>
                    </a:p>
                  </a:txBody>
                  <a:tcPr>
                    <a:lnL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Aprenda um novo idioma</a:t>
                      </a:r>
                    </a:p>
                  </a:txBody>
                  <a:tcPr>
                    <a:lnL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Networking diversificado</a:t>
                      </a:r>
                    </a:p>
                  </a:txBody>
                  <a:tcPr>
                    <a:lnL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49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5359649" y="4131420"/>
            <a:ext cx="32889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2000" b="1" dirty="0">
                <a:latin typeface="Century Gothic" panose="020B0502020202020204" pitchFamily="34" charset="0"/>
              </a:rPr>
              <a:t>Seja consciente de seus próprios vieses.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32040" y="915566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00549A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pic>
        <p:nvPicPr>
          <p:cNvPr id="1026" name="Picture 2" descr="Self-Awareness Icons - Free SVG &amp; PNG Self-Awareness Images - Noun Project">
            <a:extLst>
              <a:ext uri="{FF2B5EF4-FFF2-40B4-BE49-F238E27FC236}">
                <a16:creationId xmlns:a16="http://schemas.microsoft.com/office/drawing/2014/main" id="{17174561-949C-399A-E61A-AD14ECE2C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323" y="3163519"/>
            <a:ext cx="927591" cy="92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362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736827" y="2666733"/>
            <a:ext cx="41882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2800" dirty="0">
                <a:latin typeface="Avenir Medium" panose="02000503020000020003" pitchFamily="2" charset="0"/>
              </a:rPr>
              <a:t>COMUNICAÇÃO INTERPESSOAL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0" y="3753117"/>
            <a:ext cx="56226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venir Next Condensed" panose="020B0506020202020204" pitchFamily="34" charset="0"/>
              </a:rPr>
              <a:t>P</a:t>
            </a:r>
            <a:r>
              <a:rPr lang="en-BR" sz="1600" dirty="0">
                <a:latin typeface="Avenir Next Condensed" panose="020B0506020202020204" pitchFamily="34" charset="0"/>
              </a:rPr>
              <a:t>romove a </a:t>
            </a:r>
            <a:r>
              <a:rPr lang="en-BR" sz="1600" b="1" dirty="0">
                <a:latin typeface="Avenir Next Condensed" panose="020B0506020202020204" pitchFamily="34" charset="0"/>
              </a:rPr>
              <a:t>colaboração eficaz</a:t>
            </a:r>
            <a:r>
              <a:rPr lang="en-BR" sz="1600" dirty="0">
                <a:latin typeface="Avenir Next Condensed" panose="020B0506020202020204" pitchFamily="34" charset="0"/>
              </a:rPr>
              <a:t>, facilita a </a:t>
            </a:r>
            <a:r>
              <a:rPr lang="en-BR" sz="1600" b="1" dirty="0">
                <a:latin typeface="Avenir Next Condensed" panose="020B0506020202020204" pitchFamily="34" charset="0"/>
              </a:rPr>
              <a:t>gestão de equipes</a:t>
            </a:r>
            <a:r>
              <a:rPr lang="en-BR" sz="1600" dirty="0">
                <a:latin typeface="Avenir Next Condensed" panose="020B0506020202020204" pitchFamily="34" charset="0"/>
              </a:rPr>
              <a:t>, apoia </a:t>
            </a:r>
            <a:r>
              <a:rPr lang="en-BR" sz="1600" b="1" dirty="0">
                <a:latin typeface="Avenir Next Condensed" panose="020B0506020202020204" pitchFamily="34" charset="0"/>
              </a:rPr>
              <a:t>negociações</a:t>
            </a:r>
            <a:r>
              <a:rPr lang="en-BR" sz="1600" dirty="0">
                <a:latin typeface="Avenir Next Condensed" panose="020B0506020202020204" pitchFamily="34" charset="0"/>
              </a:rPr>
              <a:t> e </a:t>
            </a:r>
            <a:r>
              <a:rPr lang="en-BR" sz="1600" b="1" dirty="0">
                <a:latin typeface="Avenir Next Condensed" panose="020B0506020202020204" pitchFamily="34" charset="0"/>
              </a:rPr>
              <a:t>influência</a:t>
            </a:r>
            <a:r>
              <a:rPr lang="en-BR" sz="1600" dirty="0">
                <a:latin typeface="Avenir Next Condensed" panose="020B0506020202020204" pitchFamily="34" charset="0"/>
              </a:rPr>
              <a:t>, impulsiona a </a:t>
            </a:r>
            <a:r>
              <a:rPr lang="en-BR" sz="1600" b="1" dirty="0">
                <a:latin typeface="Avenir Next Condensed" panose="020B0506020202020204" pitchFamily="34" charset="0"/>
              </a:rPr>
              <a:t>adaptação</a:t>
            </a:r>
            <a:r>
              <a:rPr lang="en-BR" sz="1600" dirty="0">
                <a:latin typeface="Avenir Next Condensed" panose="020B0506020202020204" pitchFamily="34" charset="0"/>
              </a:rPr>
              <a:t> e </a:t>
            </a:r>
            <a:r>
              <a:rPr lang="en-BR" sz="1600" b="1" dirty="0">
                <a:latin typeface="Avenir Next Condensed" panose="020B0506020202020204" pitchFamily="34" charset="0"/>
              </a:rPr>
              <a:t>resolução de problemas</a:t>
            </a:r>
            <a:r>
              <a:rPr lang="en-BR" sz="1600" dirty="0">
                <a:latin typeface="Avenir Next Condensed" panose="020B0506020202020204" pitchFamily="34" charset="0"/>
              </a:rPr>
              <a:t>, melhora a </a:t>
            </a:r>
            <a:r>
              <a:rPr lang="en-BR" sz="1600" b="1" dirty="0">
                <a:latin typeface="Avenir Next Condensed" panose="020B0506020202020204" pitchFamily="34" charset="0"/>
              </a:rPr>
              <a:t>compreensão do cliente</a:t>
            </a:r>
            <a:r>
              <a:rPr lang="en-BR" sz="1600" dirty="0">
                <a:latin typeface="Avenir Next Condensed" panose="020B0506020202020204" pitchFamily="34" charset="0"/>
              </a:rPr>
              <a:t>, facilita a </a:t>
            </a:r>
            <a:r>
              <a:rPr lang="en-BR" sz="1600" b="1" dirty="0">
                <a:latin typeface="Avenir Next Condensed" panose="020B0506020202020204" pitchFamily="34" charset="0"/>
              </a:rPr>
              <a:t>construção de parcerias estratégica</a:t>
            </a:r>
            <a:r>
              <a:rPr lang="en-BR" sz="1600" dirty="0">
                <a:latin typeface="Avenir Next Condensed" panose="020B0506020202020204" pitchFamily="34" charset="0"/>
              </a:rPr>
              <a:t>s e auxilia no </a:t>
            </a:r>
            <a:r>
              <a:rPr lang="en-BR" sz="1600" b="1" dirty="0">
                <a:latin typeface="Avenir Next Condensed" panose="020B0506020202020204" pitchFamily="34" charset="0"/>
              </a:rPr>
              <a:t>gerenciamento de mudanças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537566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869083"/>
              </p:ext>
            </p:extLst>
          </p:nvPr>
        </p:nvGraphicFramePr>
        <p:xfrm>
          <a:off x="5317584" y="1476646"/>
          <a:ext cx="3516453" cy="22250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516453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Escute ativamente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Linguage corporal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Clareza, objetividade e assertividade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Avenir Next Condensed" panose="020B0506020202020204" pitchFamily="34" charset="0"/>
                        </a:rPr>
                        <a:t>A</a:t>
                      </a:r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dapte o estilo de comunicação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Comunicação verbal e escrita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4308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Comunicação não-violenta</a:t>
                      </a:r>
                    </a:p>
                  </a:txBody>
                  <a:tcPr>
                    <a:lnL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94C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505444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788024" y="927760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0694CE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71A998-AB84-07DC-5C85-61D1FEF0178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AD145-52E5-AE55-C714-FDF4561D403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3CBF35-F371-9B07-1A50-6910127C4242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9F0F04-A837-BDF7-1CF4-94932FD0807B}"/>
              </a:ext>
            </a:extLst>
          </p:cNvPr>
          <p:cNvSpPr txBox="1"/>
          <p:nvPr/>
        </p:nvSpPr>
        <p:spPr>
          <a:xfrm>
            <a:off x="5724128" y="4011910"/>
            <a:ext cx="3288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Esforço para aprimorar,</a:t>
            </a:r>
          </a:p>
          <a:p>
            <a:pPr algn="r"/>
            <a:r>
              <a:rPr lang="en-BR" b="1" dirty="0">
                <a:latin typeface="Century Gothic" panose="020B0502020202020204" pitchFamily="34" charset="0"/>
              </a:rPr>
              <a:t>Prática constante, e</a:t>
            </a:r>
          </a:p>
          <a:p>
            <a:pPr algn="r"/>
            <a:r>
              <a:rPr lang="en-US" b="1" dirty="0">
                <a:latin typeface="Century Gothic" panose="020B0502020202020204" pitchFamily="34" charset="0"/>
              </a:rPr>
              <a:t>F</a:t>
            </a:r>
            <a:r>
              <a:rPr lang="en-BR" b="1" dirty="0">
                <a:latin typeface="Century Gothic" panose="020B0502020202020204" pitchFamily="34" charset="0"/>
              </a:rPr>
              <a:t>eedback contínuo.</a:t>
            </a:r>
          </a:p>
        </p:txBody>
      </p:sp>
    </p:spTree>
    <p:extLst>
      <p:ext uri="{BB962C8B-B14F-4D97-AF65-F5344CB8AC3E}">
        <p14:creationId xmlns:p14="http://schemas.microsoft.com/office/powerpoint/2010/main" val="27994603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527659" y="2668281"/>
            <a:ext cx="39677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PENSAMENTO </a:t>
            </a:r>
          </a:p>
          <a:p>
            <a:r>
              <a:rPr lang="en-BR" sz="2800" dirty="0">
                <a:latin typeface="Avenir Medium" panose="02000503020000020003" pitchFamily="2" charset="0"/>
              </a:rPr>
              <a:t>CRÍTICO E ANALÍTICO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412299" y="3726780"/>
            <a:ext cx="44704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R" sz="1600" dirty="0">
                <a:latin typeface="Avenir Next Condensed" panose="020B0506020202020204" pitchFamily="34" charset="0"/>
              </a:rPr>
              <a:t>capacita a </a:t>
            </a:r>
            <a:r>
              <a:rPr lang="en-BR" sz="1600" b="1" dirty="0">
                <a:latin typeface="Avenir Next Condensed" panose="020B0506020202020204" pitchFamily="34" charset="0"/>
              </a:rPr>
              <a:t>avaliação de informações</a:t>
            </a:r>
            <a:r>
              <a:rPr lang="en-BR" sz="1600" dirty="0">
                <a:latin typeface="Avenir Next Condensed" panose="020B0506020202020204" pitchFamily="34" charset="0"/>
              </a:rPr>
              <a:t> de forma crítica, </a:t>
            </a:r>
            <a:r>
              <a:rPr lang="en-BR" sz="1600" b="1" dirty="0">
                <a:latin typeface="Avenir Next Condensed" panose="020B0506020202020204" pitchFamily="34" charset="0"/>
              </a:rPr>
              <a:t>tomada de decisões </a:t>
            </a:r>
            <a:r>
              <a:rPr lang="en-BR" sz="1600" dirty="0">
                <a:latin typeface="Avenir Next Condensed" panose="020B0506020202020204" pitchFamily="34" charset="0"/>
              </a:rPr>
              <a:t>informadas e </a:t>
            </a:r>
            <a:r>
              <a:rPr lang="en-BR" sz="1600" b="1" dirty="0">
                <a:latin typeface="Avenir Next Condensed" panose="020B0506020202020204" pitchFamily="34" charset="0"/>
              </a:rPr>
              <a:t>solução de problemas </a:t>
            </a:r>
            <a:r>
              <a:rPr lang="en-BR" sz="1600" dirty="0">
                <a:latin typeface="Avenir Next Condensed" panose="020B0506020202020204" pitchFamily="34" charset="0"/>
              </a:rPr>
              <a:t>complexos, </a:t>
            </a:r>
            <a:r>
              <a:rPr lang="en-BR" sz="1600" b="1" dirty="0">
                <a:latin typeface="Avenir Next Condensed" panose="020B0506020202020204" pitchFamily="34" charset="0"/>
              </a:rPr>
              <a:t>inovação</a:t>
            </a:r>
            <a:r>
              <a:rPr lang="en-BR" sz="1600" dirty="0">
                <a:latin typeface="Avenir Next Condensed" panose="020B0506020202020204" pitchFamily="34" charset="0"/>
              </a:rPr>
              <a:t>,</a:t>
            </a:r>
            <a:r>
              <a:rPr lang="en-BR" sz="1600" b="1" dirty="0">
                <a:latin typeface="Avenir Next Condensed" panose="020B0506020202020204" pitchFamily="34" charset="0"/>
              </a:rPr>
              <a:t> identificação de riscos e desafios</a:t>
            </a:r>
            <a:r>
              <a:rPr lang="en-BR" sz="1600" dirty="0">
                <a:latin typeface="Avenir Next Condensed" panose="020B0506020202020204" pitchFamily="34" charset="0"/>
              </a:rPr>
              <a:t> e </a:t>
            </a:r>
            <a:r>
              <a:rPr lang="en-BR" sz="1600" b="1" dirty="0">
                <a:latin typeface="Avenir Next Condensed" panose="020B0506020202020204" pitchFamily="34" charset="0"/>
              </a:rPr>
              <a:t>adaptação às mudanças.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324538"/>
              </p:ext>
            </p:extLst>
          </p:nvPr>
        </p:nvGraphicFramePr>
        <p:xfrm>
          <a:off x="5434873" y="1309530"/>
          <a:ext cx="3288940" cy="22250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288940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Questione pressuposições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Analise objetivamente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Reflexão Crítica e Decisão Ponderada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Faça perguntas relevantes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Leia e discuta ideias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35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Resolva problemas do dia-a-dia</a:t>
                      </a:r>
                    </a:p>
                  </a:txBody>
                  <a:tcPr>
                    <a:lnL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9949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1339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5066714" y="4364453"/>
            <a:ext cx="3975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400" b="1" dirty="0">
                <a:latin typeface="Century Gothic" panose="020B0502020202020204" pitchFamily="34" charset="0"/>
              </a:rPr>
              <a:t>Prática consistente e aprendizado contínuo</a:t>
            </a:r>
          </a:p>
          <a:p>
            <a:r>
              <a:rPr lang="en-BR" sz="1400" dirty="0">
                <a:latin typeface="Avenir Next Condensed" panose="020B0506020202020204" pitchFamily="34" charset="0"/>
              </a:rPr>
              <a:t>para desenvolver e fortalecer o pensamento crítico / analítico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61146" y="724754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009949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6981F8-0CBE-5181-05C9-A5616EB055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558" y="3624638"/>
            <a:ext cx="720080" cy="648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330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529036" y="2654905"/>
            <a:ext cx="4062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JULGAMENTO E </a:t>
            </a:r>
          </a:p>
          <a:p>
            <a:pPr algn="r"/>
            <a:r>
              <a:rPr lang="en-BR" sz="2800" dirty="0">
                <a:latin typeface="Avenir Medium" panose="02000503020000020003" pitchFamily="2" charset="0"/>
              </a:rPr>
              <a:t>TOMADA DE DECISÃO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55735" y="3710861"/>
            <a:ext cx="5383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venir Next Condensed" panose="020B0506020202020204" pitchFamily="34" charset="0"/>
              </a:rPr>
              <a:t>H</a:t>
            </a:r>
            <a:r>
              <a:rPr lang="en-BR" sz="1600" dirty="0">
                <a:latin typeface="Avenir Next Condensed" panose="020B0506020202020204" pitchFamily="34" charset="0"/>
              </a:rPr>
              <a:t>abilita a </a:t>
            </a:r>
            <a:r>
              <a:rPr lang="en-BR" sz="1600" b="1" dirty="0">
                <a:latin typeface="Avenir Next Condensed" panose="020B0506020202020204" pitchFamily="34" charset="0"/>
              </a:rPr>
              <a:t>avaliação de riscos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considerações éticas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compreensão do contexto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intuição</a:t>
            </a:r>
            <a:r>
              <a:rPr lang="en-BR" sz="1600" dirty="0">
                <a:latin typeface="Avenir Next Condensed" panose="020B0506020202020204" pitchFamily="34" charset="0"/>
              </a:rPr>
              <a:t>, </a:t>
            </a:r>
            <a:r>
              <a:rPr lang="en-BR" sz="1600" b="1" dirty="0">
                <a:latin typeface="Avenir Next Condensed" panose="020B0506020202020204" pitchFamily="34" charset="0"/>
              </a:rPr>
              <a:t>criatividade</a:t>
            </a:r>
            <a:r>
              <a:rPr lang="en-BR" sz="1600" dirty="0">
                <a:latin typeface="Avenir Next Condensed" panose="020B0506020202020204" pitchFamily="34" charset="0"/>
              </a:rPr>
              <a:t> e </a:t>
            </a:r>
            <a:r>
              <a:rPr lang="en-BR" sz="1600" b="1" dirty="0">
                <a:latin typeface="Avenir Next Condensed" panose="020B0506020202020204" pitchFamily="34" charset="0"/>
              </a:rPr>
              <a:t>adaptabilidade</a:t>
            </a:r>
            <a:r>
              <a:rPr lang="en-BR" sz="1600" dirty="0">
                <a:latin typeface="Avenir Next Condensed" panose="020B0506020202020204" pitchFamily="34" charset="0"/>
              </a:rPr>
              <a:t>. </a:t>
            </a:r>
            <a:endParaRPr lang="en-BR" sz="1600" b="1" dirty="0">
              <a:latin typeface="Avenir Next Condensed" panose="020B0506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/>
        </p:nvGraphicFramePr>
        <p:xfrm>
          <a:off x="5434872" y="1309530"/>
          <a:ext cx="3423449" cy="18542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423449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Busque conhecimento e informação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Analise/Avalie diferentes perspectivas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Pensamento Crítico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Habilidades de Resolução de Problemas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Desenvolva a intuição</a:t>
                      </a:r>
                    </a:p>
                  </a:txBody>
                  <a:tcPr>
                    <a:lnL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08202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3514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567998" y="4465280"/>
            <a:ext cx="7108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1400" b="1" dirty="0">
                <a:latin typeface="Century Gothic" panose="020B0502020202020204" pitchFamily="34" charset="0"/>
              </a:rPr>
              <a:t>Aprenda com outros bons tomadores de decisão e com a experiência</a:t>
            </a:r>
          </a:p>
          <a:p>
            <a:pPr algn="r"/>
            <a:r>
              <a:rPr lang="en-US" sz="1400" dirty="0">
                <a:latin typeface="Avenir Next Condensed" panose="020B0506020202020204" pitchFamily="34" charset="0"/>
              </a:rPr>
              <a:t>Semper </a:t>
            </a:r>
            <a:r>
              <a:rPr lang="en-US" sz="1400" dirty="0" err="1">
                <a:latin typeface="Avenir Next Condensed" panose="020B0506020202020204" pitchFamily="34" charset="0"/>
              </a:rPr>
              <a:t>aprenda</a:t>
            </a:r>
            <a:r>
              <a:rPr lang="en-US" sz="1400" dirty="0">
                <a:latin typeface="Avenir Next Condensed" panose="020B0506020202020204" pitchFamily="34" charset="0"/>
              </a:rPr>
              <a:t>! </a:t>
            </a:r>
            <a:r>
              <a:rPr lang="en-US" sz="1400" dirty="0" err="1">
                <a:latin typeface="Avenir Next Condensed" panose="020B0506020202020204" pitchFamily="34" charset="0"/>
              </a:rPr>
              <a:t>Processo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contínuo</a:t>
            </a:r>
            <a:r>
              <a:rPr lang="en-US" sz="1400" dirty="0">
                <a:latin typeface="Avenir Next Condensed" panose="020B0506020202020204" pitchFamily="34" charset="0"/>
              </a:rPr>
              <a:t> – </a:t>
            </a:r>
            <a:r>
              <a:rPr lang="en-US" sz="1400" dirty="0" err="1">
                <a:latin typeface="Avenir Next Condensed" panose="020B0506020202020204" pitchFamily="34" charset="0"/>
              </a:rPr>
              <a:t>quanto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mais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prática</a:t>
            </a:r>
            <a:r>
              <a:rPr lang="en-US" sz="1400" dirty="0">
                <a:latin typeface="Avenir Next Condensed" panose="020B0506020202020204" pitchFamily="34" charset="0"/>
              </a:rPr>
              <a:t> e </a:t>
            </a:r>
            <a:r>
              <a:rPr lang="en-US" sz="1400" dirty="0" err="1">
                <a:latin typeface="Avenir Next Condensed" panose="020B0506020202020204" pitchFamily="34" charset="0"/>
              </a:rPr>
              <a:t>exposição</a:t>
            </a:r>
            <a:r>
              <a:rPr lang="en-US" sz="1400" dirty="0">
                <a:latin typeface="Avenir Next Condensed" panose="020B0506020202020204" pitchFamily="34" charset="0"/>
              </a:rPr>
              <a:t>, </a:t>
            </a:r>
            <a:r>
              <a:rPr lang="en-US" sz="1400" dirty="0" err="1">
                <a:latin typeface="Avenir Next Condensed" panose="020B0506020202020204" pitchFamily="34" charset="0"/>
              </a:rPr>
              <a:t>mais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refinadas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essa</a:t>
            </a:r>
            <a:r>
              <a:rPr lang="en-US" sz="1400" dirty="0">
                <a:latin typeface="Avenir Next Condensed" panose="020B0506020202020204" pitchFamily="34" charset="0"/>
              </a:rPr>
              <a:t> </a:t>
            </a:r>
            <a:r>
              <a:rPr lang="en-US" sz="1400" dirty="0" err="1">
                <a:latin typeface="Avenir Next Condensed" panose="020B0506020202020204" pitchFamily="34" charset="0"/>
              </a:rPr>
              <a:t>habilidade</a:t>
            </a:r>
            <a:r>
              <a:rPr lang="en-US" sz="1400" dirty="0">
                <a:latin typeface="Avenir Next Condensed" panose="020B0506020202020204" pitchFamily="34" charset="0"/>
              </a:rPr>
              <a:t> se </a:t>
            </a:r>
            <a:r>
              <a:rPr lang="en-US" sz="1400" dirty="0" err="1">
                <a:latin typeface="Avenir Next Condensed" panose="020B0506020202020204" pitchFamily="34" charset="0"/>
              </a:rPr>
              <a:t>torna</a:t>
            </a:r>
            <a:endParaRPr lang="en-BR" sz="1400" dirty="0">
              <a:latin typeface="Avenir Next Condensed" panose="020B0506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61146" y="724754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F08202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7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pic>
        <p:nvPicPr>
          <p:cNvPr id="1026" name="Picture 2" descr="Patience - Free miscellaneous icons">
            <a:extLst>
              <a:ext uri="{FF2B5EF4-FFF2-40B4-BE49-F238E27FC236}">
                <a16:creationId xmlns:a16="http://schemas.microsoft.com/office/drawing/2014/main" id="{B9A7F5E3-1C16-5773-4F05-3911DAF86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254" y="3873857"/>
            <a:ext cx="843558" cy="84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CA5260-5519-CAC8-8CDE-7B422F12CD19}"/>
              </a:ext>
            </a:extLst>
          </p:cNvPr>
          <p:cNvSpPr txBox="1"/>
          <p:nvPr/>
        </p:nvSpPr>
        <p:spPr>
          <a:xfrm>
            <a:off x="5950520" y="3422521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latin typeface="Avenir Book" panose="02000503020000020003" pitchFamily="2" charset="0"/>
              </a:rPr>
              <a:t>Paciência e Persistência</a:t>
            </a:r>
          </a:p>
        </p:txBody>
      </p:sp>
    </p:spTree>
    <p:extLst>
      <p:ext uri="{BB962C8B-B14F-4D97-AF65-F5344CB8AC3E}">
        <p14:creationId xmlns:p14="http://schemas.microsoft.com/office/powerpoint/2010/main" val="4002673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890811" y="2654905"/>
            <a:ext cx="37005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HABILIDADES DE LIDERANÇA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55735" y="3710861"/>
            <a:ext cx="5383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Avenir Next Condensed" panose="020B0506020202020204" pitchFamily="34" charset="0"/>
              </a:rPr>
              <a:t>Envolvem</a:t>
            </a:r>
            <a:r>
              <a:rPr lang="en-US" sz="1600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orientação</a:t>
            </a:r>
            <a:r>
              <a:rPr lang="en-US" sz="1600" b="1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estratégica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gestão</a:t>
            </a:r>
            <a:r>
              <a:rPr lang="en-US" sz="1600" b="1" dirty="0">
                <a:latin typeface="Avenir Next Condensed" panose="020B0506020202020204" pitchFamily="34" charset="0"/>
              </a:rPr>
              <a:t> da </a:t>
            </a:r>
            <a:r>
              <a:rPr lang="en-US" sz="1600" b="1" dirty="0" err="1">
                <a:latin typeface="Avenir Next Condensed" panose="020B0506020202020204" pitchFamily="34" charset="0"/>
              </a:rPr>
              <a:t>mudança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dirty="0" err="1">
                <a:latin typeface="Avenir Next Condensed" panose="020B0506020202020204" pitchFamily="34" charset="0"/>
              </a:rPr>
              <a:t>t</a:t>
            </a:r>
            <a:r>
              <a:rPr lang="en-US" sz="1600" b="1" dirty="0" err="1">
                <a:latin typeface="Avenir Next Condensed" panose="020B0506020202020204" pitchFamily="34" charset="0"/>
              </a:rPr>
              <a:t>omada</a:t>
            </a:r>
            <a:r>
              <a:rPr lang="en-US" sz="1600" b="1" dirty="0">
                <a:latin typeface="Avenir Next Condensed" panose="020B0506020202020204" pitchFamily="34" charset="0"/>
              </a:rPr>
              <a:t> de </a:t>
            </a:r>
            <a:r>
              <a:rPr lang="en-US" sz="1600" b="1" dirty="0" err="1">
                <a:latin typeface="Avenir Next Condensed" panose="020B0506020202020204" pitchFamily="34" charset="0"/>
              </a:rPr>
              <a:t>decisõe</a:t>
            </a:r>
            <a:r>
              <a:rPr lang="en-US" sz="1600" dirty="0" err="1">
                <a:latin typeface="Avenir Next Condensed" panose="020B0506020202020204" pitchFamily="34" charset="0"/>
              </a:rPr>
              <a:t>s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gestão</a:t>
            </a:r>
            <a:r>
              <a:rPr lang="en-US" sz="1600" b="1" dirty="0">
                <a:latin typeface="Avenir Next Condensed" panose="020B0506020202020204" pitchFamily="34" charset="0"/>
              </a:rPr>
              <a:t> de </a:t>
            </a:r>
            <a:r>
              <a:rPr lang="en-US" sz="1600" b="1" dirty="0" err="1">
                <a:latin typeface="Avenir Next Condensed" panose="020B0506020202020204" pitchFamily="34" charset="0"/>
              </a:rPr>
              <a:t>talentos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inteligência</a:t>
            </a:r>
            <a:r>
              <a:rPr lang="en-US" sz="1600" b="1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emocional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ética</a:t>
            </a:r>
            <a:r>
              <a:rPr lang="en-US" sz="1600" dirty="0">
                <a:latin typeface="Avenir Next Condensed" panose="020B0506020202020204" pitchFamily="34" charset="0"/>
              </a:rPr>
              <a:t>, </a:t>
            </a:r>
            <a:r>
              <a:rPr lang="en-US" sz="1600" b="1" dirty="0" err="1">
                <a:latin typeface="Avenir Next Condensed" panose="020B0506020202020204" pitchFamily="34" charset="0"/>
              </a:rPr>
              <a:t>inovação</a:t>
            </a:r>
            <a:r>
              <a:rPr lang="en-US" sz="1600" dirty="0">
                <a:latin typeface="Avenir Next Condensed" panose="020B0506020202020204" pitchFamily="34" charset="0"/>
              </a:rPr>
              <a:t> e </a:t>
            </a:r>
            <a:r>
              <a:rPr lang="en-US" sz="1600" b="1" dirty="0" err="1">
                <a:latin typeface="Avenir Next Condensed" panose="020B0506020202020204" pitchFamily="34" charset="0"/>
              </a:rPr>
              <a:t>colaboração</a:t>
            </a:r>
            <a:r>
              <a:rPr lang="en-US" sz="1600" dirty="0">
                <a:latin typeface="Avenir Next Condensed" panose="020B0506020202020204" pitchFamily="34" charset="0"/>
              </a:rPr>
              <a:t>.</a:t>
            </a:r>
            <a:endParaRPr lang="en-BR" sz="1600" dirty="0">
              <a:latin typeface="Avenir Next Condensed" panose="020B0506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083521"/>
              </p:ext>
            </p:extLst>
          </p:nvPr>
        </p:nvGraphicFramePr>
        <p:xfrm>
          <a:off x="5434872" y="1309530"/>
          <a:ext cx="3423449" cy="29667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423449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Busque conhecimento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Habilidades de Comunicação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Construa relacionamentos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Habilidades de gestão de pessoas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Inteligência Emocional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35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Habilidades de Resolução de Problemas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133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Abra-se ao feedback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158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Desafios e responsabilidades</a:t>
                      </a:r>
                    </a:p>
                  </a:txBody>
                  <a:tcPr>
                    <a:lnL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0333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85437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FED20C-3546-932C-ADB1-34DC1AEE6797}"/>
              </a:ext>
            </a:extLst>
          </p:cNvPr>
          <p:cNvSpPr txBox="1"/>
          <p:nvPr/>
        </p:nvSpPr>
        <p:spPr>
          <a:xfrm>
            <a:off x="1759019" y="4447470"/>
            <a:ext cx="64042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BR" sz="1400" b="1" dirty="0">
                <a:latin typeface="Century Gothic" panose="020B0502020202020204" pitchFamily="34" charset="0"/>
              </a:rPr>
              <a:t>Aprenda com os erros! Processo contínuo!</a:t>
            </a:r>
          </a:p>
          <a:p>
            <a:pPr algn="r"/>
            <a:r>
              <a:rPr lang="pt-BR" sz="1400" dirty="0">
                <a:latin typeface="Avenir Next Condensed" panose="020B0506020202020204" pitchFamily="34" charset="0"/>
              </a:rPr>
              <a:t>Disposição para adaptar, crescer e sempre buscar oportunidades de aprendizado e aperfeiçoamento</a:t>
            </a:r>
            <a:endParaRPr lang="en-BR" sz="1400" dirty="0">
              <a:latin typeface="Avenir Next Condensed" panose="020B0506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61146" y="724754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E20333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5678" y="2248600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387147" y="1834405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pic>
        <p:nvPicPr>
          <p:cNvPr id="2050" name="Picture 2" descr="Erro - ícones de interface grátis">
            <a:extLst>
              <a:ext uri="{FF2B5EF4-FFF2-40B4-BE49-F238E27FC236}">
                <a16:creationId xmlns:a16="http://schemas.microsoft.com/office/drawing/2014/main" id="{ACDB3C1F-7CA3-20D1-C6C0-B409B3100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703" y="4447470"/>
            <a:ext cx="526618" cy="52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399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Antiga máquina de escrever REMINGTON RAND. Acompanha es">
            <a:extLst>
              <a:ext uri="{FF2B5EF4-FFF2-40B4-BE49-F238E27FC236}">
                <a16:creationId xmlns:a16="http://schemas.microsoft.com/office/drawing/2014/main" id="{5CAF00DB-3B96-ADF5-0C92-897359C45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637" y="1488712"/>
            <a:ext cx="3280916" cy="26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Gestão empresarial » Da era do papel ao mundo digital: como a tecnologia  mudou as empresas">
            <a:extLst>
              <a:ext uri="{FF2B5EF4-FFF2-40B4-BE49-F238E27FC236}">
                <a16:creationId xmlns:a16="http://schemas.microsoft.com/office/drawing/2014/main" id="{4D3A4BBE-016A-196C-51B5-790EA62FF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488712"/>
            <a:ext cx="3175000" cy="256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E1EAA3-7CE9-89E6-B4CC-C183213A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4" y="361950"/>
            <a:ext cx="5905351" cy="698500"/>
          </a:xfrm>
        </p:spPr>
        <p:txBody>
          <a:bodyPr/>
          <a:lstStyle/>
          <a:p>
            <a:r>
              <a:rPr lang="en-BR" sz="3000" dirty="0">
                <a:latin typeface="Avenir Book" panose="02000503020000020003" pitchFamily="2" charset="0"/>
              </a:rPr>
              <a:t>… ameaçado/a pela tecnologia?</a:t>
            </a:r>
          </a:p>
        </p:txBody>
      </p:sp>
    </p:spTree>
    <p:extLst>
      <p:ext uri="{BB962C8B-B14F-4D97-AF65-F5344CB8AC3E}">
        <p14:creationId xmlns:p14="http://schemas.microsoft.com/office/powerpoint/2010/main" val="2779621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36CA12-C1FD-6038-2D18-4B8A1ED6B410}"/>
              </a:ext>
            </a:extLst>
          </p:cNvPr>
          <p:cNvSpPr txBox="1"/>
          <p:nvPr/>
        </p:nvSpPr>
        <p:spPr>
          <a:xfrm>
            <a:off x="638979" y="2240256"/>
            <a:ext cx="42347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sz="2800" dirty="0">
                <a:latin typeface="Avenir Medium" panose="02000503020000020003" pitchFamily="2" charset="0"/>
              </a:rPr>
              <a:t>“ACTIVE LEARNING”E MENTALIDADE DE CRESCIMENTO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BF5BF-31DB-7AFA-67AE-9FD8CBB08C3E}"/>
              </a:ext>
            </a:extLst>
          </p:cNvPr>
          <p:cNvSpPr txBox="1"/>
          <p:nvPr/>
        </p:nvSpPr>
        <p:spPr>
          <a:xfrm>
            <a:off x="55735" y="3710861"/>
            <a:ext cx="5092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Avenir Next Condensed" panose="020B0506020202020204" pitchFamily="34" charset="0"/>
              </a:rPr>
              <a:t>Capacita</a:t>
            </a:r>
            <a:r>
              <a:rPr lang="en-US" sz="1600" dirty="0">
                <a:latin typeface="Avenir Next Condensed" panose="020B0506020202020204" pitchFamily="34" charset="0"/>
              </a:rPr>
              <a:t> a </a:t>
            </a:r>
            <a:r>
              <a:rPr lang="en-US" sz="1600" b="1" dirty="0" err="1">
                <a:latin typeface="Avenir Next Condensed" panose="020B0506020202020204" pitchFamily="34" charset="0"/>
              </a:rPr>
              <a:t>adaptação</a:t>
            </a:r>
            <a:r>
              <a:rPr lang="en-US" sz="1600" dirty="0">
                <a:latin typeface="Avenir Next Condensed" panose="020B0506020202020204" pitchFamily="34" charset="0"/>
              </a:rPr>
              <a:t>, o </a:t>
            </a:r>
            <a:r>
              <a:rPr lang="en-US" sz="1600" b="1" dirty="0" err="1">
                <a:latin typeface="Avenir Next Condensed" panose="020B0506020202020204" pitchFamily="34" charset="0"/>
              </a:rPr>
              <a:t>aprendizado</a:t>
            </a:r>
            <a:r>
              <a:rPr lang="en-US" sz="1600" b="1" dirty="0">
                <a:latin typeface="Avenir Next Condensed" panose="020B0506020202020204" pitchFamily="34" charset="0"/>
              </a:rPr>
              <a:t> </a:t>
            </a:r>
            <a:r>
              <a:rPr lang="en-US" sz="1600" b="1" dirty="0" err="1">
                <a:latin typeface="Avenir Next Condensed" panose="020B0506020202020204" pitchFamily="34" charset="0"/>
              </a:rPr>
              <a:t>continuamente</a:t>
            </a:r>
            <a:r>
              <a:rPr lang="en-US" sz="1600" dirty="0">
                <a:latin typeface="Avenir Next Condensed" panose="020B0506020202020204" pitchFamily="34" charset="0"/>
              </a:rPr>
              <a:t>, a </a:t>
            </a:r>
            <a:r>
              <a:rPr lang="en-US" sz="1600" b="1" dirty="0" err="1">
                <a:latin typeface="Avenir Next Condensed" panose="020B0506020202020204" pitchFamily="34" charset="0"/>
              </a:rPr>
              <a:t>inovação</a:t>
            </a:r>
            <a:r>
              <a:rPr lang="en-US" sz="1600" dirty="0">
                <a:latin typeface="Avenir Next Condensed" panose="020B0506020202020204" pitchFamily="34" charset="0"/>
              </a:rPr>
              <a:t> e o </a:t>
            </a:r>
            <a:r>
              <a:rPr lang="en-US" sz="1600" b="1" dirty="0" err="1">
                <a:latin typeface="Avenir Next Condensed" panose="020B0506020202020204" pitchFamily="34" charset="0"/>
              </a:rPr>
              <a:t>aproveitamento</a:t>
            </a:r>
            <a:r>
              <a:rPr lang="en-US" sz="1600" dirty="0">
                <a:latin typeface="Avenir Next Condensed" panose="020B0506020202020204" pitchFamily="34" charset="0"/>
              </a:rPr>
              <a:t> </a:t>
            </a:r>
            <a:r>
              <a:rPr lang="en-US" sz="1600" dirty="0" err="1">
                <a:latin typeface="Avenir Next Condensed" panose="020B0506020202020204" pitchFamily="34" charset="0"/>
              </a:rPr>
              <a:t>máximo</a:t>
            </a:r>
            <a:r>
              <a:rPr lang="en-US" sz="1600" dirty="0">
                <a:latin typeface="Avenir Next Condensed" panose="020B0506020202020204" pitchFamily="34" charset="0"/>
              </a:rPr>
              <a:t> das </a:t>
            </a:r>
            <a:r>
              <a:rPr lang="en-US" sz="1600" b="1" dirty="0" err="1">
                <a:latin typeface="Avenir Next Condensed" panose="020B0506020202020204" pitchFamily="34" charset="0"/>
              </a:rPr>
              <a:t>oportunidades</a:t>
            </a:r>
            <a:r>
              <a:rPr lang="en-US" sz="1600" dirty="0">
                <a:latin typeface="Avenir Next Condensed" panose="020B0506020202020204" pitchFamily="34" charset="0"/>
              </a:rPr>
              <a:t>.</a:t>
            </a:r>
            <a:endParaRPr lang="en-BR" sz="1600" dirty="0">
              <a:latin typeface="Avenir Next Condensed" panose="020B0506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FCFCEA-6729-D09C-EA67-46D507F9E877}"/>
              </a:ext>
            </a:extLst>
          </p:cNvPr>
          <p:cNvCxnSpPr/>
          <p:nvPr/>
        </p:nvCxnSpPr>
        <p:spPr>
          <a:xfrm>
            <a:off x="412299" y="3613228"/>
            <a:ext cx="4328869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F08202"/>
                </a:gs>
                <a:gs pos="60000">
                  <a:srgbClr val="00549A"/>
                </a:gs>
                <a:gs pos="40000">
                  <a:srgbClr val="7B2425"/>
                </a:gs>
                <a:gs pos="20000">
                  <a:srgbClr val="E20333"/>
                </a:gs>
                <a:gs pos="80000">
                  <a:srgbClr val="0694CE"/>
                </a:gs>
                <a:gs pos="100000">
                  <a:srgbClr val="009949"/>
                </a:gs>
              </a:gsLst>
              <a:lin ang="0" scaled="1"/>
              <a:tileRect/>
            </a:gra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5B4E880-FABA-278B-EC8B-655F1BD44D7F}"/>
              </a:ext>
            </a:extLst>
          </p:cNvPr>
          <p:cNvGraphicFramePr>
            <a:graphicFrameLocks noGrp="1"/>
          </p:cNvGraphicFramePr>
          <p:nvPr/>
        </p:nvGraphicFramePr>
        <p:xfrm>
          <a:off x="5398257" y="1203598"/>
          <a:ext cx="3423449" cy="37084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423449">
                  <a:extLst>
                    <a:ext uri="{9D8B030D-6E8A-4147-A177-3AD203B41FA5}">
                      <a16:colId xmlns:a16="http://schemas.microsoft.com/office/drawing/2014/main" val="2200656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Cultive um “Growth Mindset”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12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Abra-se ao feedback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2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Estabeleça metas de aprendizado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5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Busque conhecimento ativamente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11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Experimente e arrisque-se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35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Colabore e compartilhe conhecimento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133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Habilidades de Autorreflexão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158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Pratique a resiliência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854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Mantenha-se atualizado/a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626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BR" b="0" i="0" dirty="0">
                          <a:latin typeface="Avenir Next Condensed" panose="020B0506020202020204" pitchFamily="34" charset="0"/>
                        </a:rPr>
                        <a:t>Mentalidade de curiosidade</a:t>
                      </a:r>
                    </a:p>
                  </a:txBody>
                  <a:tcPr>
                    <a:lnL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2425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22919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5E2253D1-A86F-DC68-9087-09750EBC2BE3}"/>
              </a:ext>
            </a:extLst>
          </p:cNvPr>
          <p:cNvSpPr txBox="1"/>
          <p:nvPr/>
        </p:nvSpPr>
        <p:spPr>
          <a:xfrm>
            <a:off x="4924531" y="618822"/>
            <a:ext cx="13612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4000" dirty="0">
                <a:solidFill>
                  <a:srgbClr val="7B2425"/>
                </a:solidFill>
                <a:latin typeface="Rastanty Cortez" panose="02000506000000020003" pitchFamily="2" charset="77"/>
              </a:rPr>
              <a:t>Faça você</a:t>
            </a:r>
          </a:p>
        </p:txBody>
      </p:sp>
      <p:pic>
        <p:nvPicPr>
          <p:cNvPr id="17" name="Graphic 16" descr="Dance steps with solid fill">
            <a:extLst>
              <a:ext uri="{FF2B5EF4-FFF2-40B4-BE49-F238E27FC236}">
                <a16:creationId xmlns:a16="http://schemas.microsoft.com/office/drawing/2014/main" id="{A511C86E-2799-4C2D-B791-200AF83EFE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0" y="2569211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5F63550-293C-22D0-D3A5-ED554B98867C}"/>
              </a:ext>
            </a:extLst>
          </p:cNvPr>
          <p:cNvSpPr txBox="1"/>
          <p:nvPr/>
        </p:nvSpPr>
        <p:spPr>
          <a:xfrm>
            <a:off x="107869" y="2155016"/>
            <a:ext cx="503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6000" dirty="0">
                <a:solidFill>
                  <a:schemeClr val="bg1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9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82E558-AD03-D953-8792-4C2F37CD580D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97540F-234F-8825-8976-5999123852F0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724DE6-4C8E-032D-38C0-CBDACD36005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A805F50-1488-43CE-A96A-E6221C2B4F91}"/>
              </a:ext>
            </a:extLst>
          </p:cNvPr>
          <p:cNvSpPr txBox="1"/>
          <p:nvPr/>
        </p:nvSpPr>
        <p:spPr>
          <a:xfrm>
            <a:off x="77185" y="4462981"/>
            <a:ext cx="50193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1600" b="1" dirty="0">
                <a:latin typeface="Century Gothic" panose="020B0502020202020204" pitchFamily="34" charset="0"/>
              </a:rPr>
              <a:t>Prática e consistência</a:t>
            </a:r>
          </a:p>
          <a:p>
            <a:pPr algn="r"/>
            <a:r>
              <a:rPr lang="pt-BR" sz="1400" dirty="0">
                <a:latin typeface="Avenir Next Condensed" panose="020B0506020202020204" pitchFamily="34" charset="0"/>
              </a:rPr>
              <a:t>Desenvolva um hábito constante  contínuo em sua vida profissional e pessoal</a:t>
            </a:r>
            <a:endParaRPr lang="en-BR" sz="1400" dirty="0"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969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3231C8B-8C2D-F4A0-4602-DE0B88D5D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675588"/>
            <a:ext cx="5145767" cy="379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47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harge relaciona objetos da mesa de trabalho às redes sociais | Notícias |  TechTudo">
            <a:extLst>
              <a:ext uri="{FF2B5EF4-FFF2-40B4-BE49-F238E27FC236}">
                <a16:creationId xmlns:a16="http://schemas.microsoft.com/office/drawing/2014/main" id="{3086DFD8-EF84-F757-9BEE-0F0DEBABB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203598"/>
            <a:ext cx="4536504" cy="362920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BD73B3-17F3-B3BA-F887-418A9BB97808}"/>
              </a:ext>
            </a:extLst>
          </p:cNvPr>
          <p:cNvSpPr txBox="1">
            <a:spLocks/>
          </p:cNvSpPr>
          <p:nvPr/>
        </p:nvSpPr>
        <p:spPr>
          <a:xfrm>
            <a:off x="250824" y="361950"/>
            <a:ext cx="6265392" cy="6985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ＭＳ Ｐゴシック" charset="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BR" sz="2900" kern="0" dirty="0">
                <a:latin typeface="Avenir Book" panose="02000503020000020003" pitchFamily="2" charset="0"/>
              </a:rPr>
              <a:t>… a tecnologia abre oportunidades?</a:t>
            </a:r>
          </a:p>
        </p:txBody>
      </p:sp>
    </p:spTree>
    <p:extLst>
      <p:ext uri="{BB962C8B-B14F-4D97-AF65-F5344CB8AC3E}">
        <p14:creationId xmlns:p14="http://schemas.microsoft.com/office/powerpoint/2010/main" val="90505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Então foi você que roubou nossos empregos, né? - iFunny Brazil">
            <a:extLst>
              <a:ext uri="{FF2B5EF4-FFF2-40B4-BE49-F238E27FC236}">
                <a16:creationId xmlns:a16="http://schemas.microsoft.com/office/drawing/2014/main" id="{E28B815A-6BFA-2CD8-1AB2-31A09CF6C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771549"/>
            <a:ext cx="4032448" cy="372332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1E8B28-DEA5-270A-7BFB-AEB631AC3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708" y="1658330"/>
            <a:ext cx="3971156" cy="283654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2927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4309C6-B920-1DCB-AD13-5470E0E012F7}"/>
              </a:ext>
            </a:extLst>
          </p:cNvPr>
          <p:cNvSpPr txBox="1"/>
          <p:nvPr/>
        </p:nvSpPr>
        <p:spPr>
          <a:xfrm>
            <a:off x="241314" y="909756"/>
            <a:ext cx="433068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Com a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crescente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presença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da IA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,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é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importante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entender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como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podemos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nos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adaptar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manter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nossas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habilidades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em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alta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demanda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. </a:t>
            </a:r>
          </a:p>
          <a:p>
            <a:endParaRPr lang="en-US" sz="1500" dirty="0">
              <a:latin typeface="Century Gothic" panose="020B0502020202020204" pitchFamily="34" charset="0"/>
              <a:ea typeface="Annai MN" pitchFamily="2" charset="77"/>
              <a:cs typeface="Annai MN" pitchFamily="2" charset="77"/>
            </a:endParaRPr>
          </a:p>
          <a:p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Nesta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apresentação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,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trarei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10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passos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fundamentais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para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isso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,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mostrando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como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você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pode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manter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-se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relevante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em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um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ambiente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onde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a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tecnologia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evolui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constantemente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.</a:t>
            </a:r>
          </a:p>
          <a:p>
            <a:endParaRPr lang="en-US" sz="1500" dirty="0">
              <a:latin typeface="Century Gothic" panose="020B0502020202020204" pitchFamily="34" charset="0"/>
              <a:ea typeface="Annai MN" pitchFamily="2" charset="77"/>
              <a:cs typeface="Annai MN" pitchFamily="2" charset="77"/>
            </a:endParaRPr>
          </a:p>
          <a:p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Aprender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a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posicionar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-se </a:t>
            </a:r>
            <a:r>
              <a:rPr lang="en-US" sz="1500" b="1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corretamente</a:t>
            </a:r>
            <a:r>
              <a:rPr lang="en-US" sz="1500" b="1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em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um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mundo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onde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a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tecnologia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é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cada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vez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mais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presente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,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é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 </a:t>
            </a:r>
            <a:r>
              <a:rPr lang="en-US" sz="1500" dirty="0" err="1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essencial</a:t>
            </a:r>
            <a:r>
              <a:rPr lang="en-US" sz="1500" dirty="0">
                <a:effectLst/>
                <a:latin typeface="Century Gothic" panose="020B0502020202020204" pitchFamily="34" charset="0"/>
                <a:ea typeface="Annai MN" pitchFamily="2" charset="77"/>
                <a:cs typeface="Annai MN" pitchFamily="2" charset="77"/>
              </a:rPr>
              <a:t>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8A17F2-A62D-469B-0C00-CBED24480F2E}"/>
              </a:ext>
            </a:extLst>
          </p:cNvPr>
          <p:cNvGrpSpPr/>
          <p:nvPr/>
        </p:nvGrpSpPr>
        <p:grpSpPr>
          <a:xfrm>
            <a:off x="4860032" y="1851670"/>
            <a:ext cx="3943913" cy="1723549"/>
            <a:chOff x="1331640" y="1869966"/>
            <a:chExt cx="3943913" cy="17235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53B59F7-6A9D-E786-85B6-A38B7E39A1D1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DF56C6-A7CB-C991-CB40-AE76115D37F4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1410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F3745F-11C3-D066-F5DB-0184039214F3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FBB3A6A-593A-799D-12CD-C5A41E44695B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9189FE-4B0A-6BEB-5906-39E146599306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C083C12-A36A-AF7E-5786-FC9D5BB502C6}"/>
              </a:ext>
            </a:extLst>
          </p:cNvPr>
          <p:cNvSpPr txBox="1"/>
          <p:nvPr/>
        </p:nvSpPr>
        <p:spPr>
          <a:xfrm>
            <a:off x="4544019" y="4405180"/>
            <a:ext cx="4536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BR" b="1" dirty="0">
                <a:latin typeface="Century Gothic" panose="020B0502020202020204" pitchFamily="34" charset="0"/>
              </a:rPr>
              <a:t>Aprendizado e Prática contínuos!</a:t>
            </a:r>
          </a:p>
          <a:p>
            <a:pPr algn="r"/>
            <a:r>
              <a:rPr lang="en-US" sz="1400" dirty="0">
                <a:latin typeface="Avenir Next Condensed" panose="020B0506020202020204" pitchFamily="34" charset="0"/>
              </a:rPr>
              <a:t>P</a:t>
            </a:r>
            <a:r>
              <a:rPr lang="en-BR" sz="1400" dirty="0">
                <a:latin typeface="Avenir Next Condensed" panose="020B0506020202020204" pitchFamily="34" charset="0"/>
              </a:rPr>
              <a:t>ara acompanhar a constante evolução e novidades.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09E0DBC-9679-9BD7-2741-7AF14048B0EC}"/>
              </a:ext>
            </a:extLst>
          </p:cNvPr>
          <p:cNvGrpSpPr/>
          <p:nvPr/>
        </p:nvGrpSpPr>
        <p:grpSpPr>
          <a:xfrm>
            <a:off x="1716483" y="2214357"/>
            <a:ext cx="6264696" cy="1514645"/>
            <a:chOff x="1518210" y="2517485"/>
            <a:chExt cx="6264696" cy="151464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6C0D1A-7EC1-5DF3-475B-83B65B018618}"/>
                </a:ext>
              </a:extLst>
            </p:cNvPr>
            <p:cNvSpPr txBox="1"/>
            <p:nvPr/>
          </p:nvSpPr>
          <p:spPr>
            <a:xfrm>
              <a:off x="1518210" y="2517485"/>
              <a:ext cx="626469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3000" dirty="0">
                  <a:latin typeface="Avenir Medium" panose="02000503020000020003" pitchFamily="2" charset="0"/>
                </a:rPr>
                <a:t>HABILIDADES TECNOLÓGICAS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67B274-13E6-253C-5FDC-495DC8787E85}"/>
                </a:ext>
              </a:extLst>
            </p:cNvPr>
            <p:cNvSpPr txBox="1"/>
            <p:nvPr/>
          </p:nvSpPr>
          <p:spPr>
            <a:xfrm>
              <a:off x="1748194" y="3201133"/>
              <a:ext cx="58047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venir Next Condensed" panose="020B0506020202020204" pitchFamily="34" charset="0"/>
                </a:rPr>
                <a:t>P</a:t>
              </a:r>
              <a:r>
                <a:rPr lang="en-BR" sz="1600" dirty="0">
                  <a:latin typeface="Avenir Next Condensed" panose="020B0506020202020204" pitchFamily="34" charset="0"/>
                </a:rPr>
                <a:t>ermitem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adaptabilidade</a:t>
              </a:r>
              <a:r>
                <a:rPr lang="en-BR" sz="1600" dirty="0">
                  <a:latin typeface="Avenir Next Condensed" panose="020B0506020202020204" pitchFamily="34" charset="0"/>
                </a:rPr>
                <a:t> (às novas ferramentas),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optimização</a:t>
              </a:r>
              <a:r>
                <a:rPr lang="en-BR" sz="1600" dirty="0">
                  <a:latin typeface="Avenir Next Condensed" panose="020B0506020202020204" pitchFamily="34" charset="0"/>
                </a:rPr>
                <a:t> do trabalho,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análise de dado</a:t>
              </a:r>
              <a:r>
                <a:rPr lang="en-BR" sz="1600" dirty="0">
                  <a:latin typeface="Avenir Next Condensed" panose="020B0506020202020204" pitchFamily="34" charset="0"/>
                </a:rPr>
                <a:t>s eficiente e desenvolvimento de soluções e </a:t>
              </a:r>
              <a:r>
                <a:rPr lang="en-BR" sz="1600" b="1" dirty="0">
                  <a:latin typeface="Avenir Next Condensed" panose="020B0506020202020204" pitchFamily="34" charset="0"/>
                </a:rPr>
                <a:t>colaboração</a:t>
              </a:r>
              <a:r>
                <a:rPr lang="en-BR" sz="1600" dirty="0">
                  <a:latin typeface="Avenir Next Condensed" panose="020B0506020202020204" pitchFamily="34" charset="0"/>
                </a:rPr>
                <a:t> com IA, além do </a:t>
              </a:r>
              <a:r>
                <a:rPr lang="en-BR" sz="1600" b="1" dirty="0">
                  <a:latin typeface="Avenir Next Condensed" panose="020B0506020202020204" pitchFamily="34" charset="0"/>
                </a:rPr>
                <a:t>aprendizado contínuo </a:t>
              </a:r>
              <a:r>
                <a:rPr lang="en-BR" sz="1600" dirty="0">
                  <a:latin typeface="Avenir Next Condensed" panose="020B0506020202020204" pitchFamily="34" charset="0"/>
                </a:rPr>
                <a:t>para acompanhar as mudanças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059C363-7875-589E-07B0-43C34A17D80A}"/>
                </a:ext>
              </a:extLst>
            </p:cNvPr>
            <p:cNvCxnSpPr/>
            <p:nvPr/>
          </p:nvCxnSpPr>
          <p:spPr>
            <a:xfrm>
              <a:off x="2407565" y="3071483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31A597B-34D6-A3A4-6A81-B7A70C2264E8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31A597B-34D6-A3A4-6A81-B7A70C2264E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D5CB7A3C-FBF8-EE1A-D35F-E5A5755234F9}"/>
              </a:ext>
            </a:extLst>
          </p:cNvPr>
          <p:cNvSpPr txBox="1"/>
          <p:nvPr/>
        </p:nvSpPr>
        <p:spPr>
          <a:xfrm>
            <a:off x="35496" y="3276064"/>
            <a:ext cx="95410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98253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0C03AF-7B9A-F7ED-7DC0-96DCB26DB5EF}"/>
              </a:ext>
            </a:extLst>
          </p:cNvPr>
          <p:cNvGrpSpPr/>
          <p:nvPr/>
        </p:nvGrpSpPr>
        <p:grpSpPr>
          <a:xfrm>
            <a:off x="2155602" y="2213403"/>
            <a:ext cx="4832796" cy="1516553"/>
            <a:chOff x="196404" y="3059230"/>
            <a:chExt cx="4832796" cy="15165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36CA12-C1FD-6038-2D18-4B8A1ED6B410}"/>
                </a:ext>
              </a:extLst>
            </p:cNvPr>
            <p:cNvSpPr txBox="1"/>
            <p:nvPr/>
          </p:nvSpPr>
          <p:spPr>
            <a:xfrm>
              <a:off x="1218093" y="3059230"/>
              <a:ext cx="278941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R" sz="3000" dirty="0">
                  <a:latin typeface="Avenir Medium" panose="02000503020000020003" pitchFamily="2" charset="0"/>
                </a:rPr>
                <a:t>CRIATIVIDADE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CBF5BF-31DB-7AFA-67AE-9FD8CBB08C3E}"/>
                </a:ext>
              </a:extLst>
            </p:cNvPr>
            <p:cNvSpPr txBox="1"/>
            <p:nvPr/>
          </p:nvSpPr>
          <p:spPr>
            <a:xfrm>
              <a:off x="196404" y="3744786"/>
              <a:ext cx="483279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BR" sz="1600" dirty="0">
                  <a:latin typeface="Avenir Next Condensed" panose="020B0506020202020204" pitchFamily="34" charset="0"/>
                </a:rPr>
                <a:t>habilidade única e poderosa quando se trata de encontrar </a:t>
              </a:r>
              <a:r>
                <a:rPr lang="en-BR" sz="1600" b="1" dirty="0">
                  <a:latin typeface="Avenir Next Condensed" panose="020B0506020202020204" pitchFamily="34" charset="0"/>
                </a:rPr>
                <a:t>soluções verdadeiramente inovadoras </a:t>
              </a:r>
              <a:r>
                <a:rPr lang="en-BR" sz="1600" dirty="0">
                  <a:latin typeface="Avenir Next Condensed" panose="020B0506020202020204" pitchFamily="34" charset="0"/>
                </a:rPr>
                <a:t>e lidar com </a:t>
              </a:r>
              <a:r>
                <a:rPr lang="en-BR" sz="1600" b="1" dirty="0">
                  <a:latin typeface="Avenir Next Condensed" panose="020B0506020202020204" pitchFamily="34" charset="0"/>
                </a:rPr>
                <a:t>problemas compexos e não convencionais</a:t>
              </a:r>
              <a:r>
                <a:rPr lang="en-BR" sz="1600" dirty="0">
                  <a:latin typeface="Avenir Next Condensed" panose="020B0506020202020204" pitchFamily="34" charset="0"/>
                </a:rPr>
                <a:t>.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5FCFCEA-6729-D09C-EA67-46D507F9E877}"/>
                </a:ext>
              </a:extLst>
            </p:cNvPr>
            <p:cNvCxnSpPr/>
            <p:nvPr/>
          </p:nvCxnSpPr>
          <p:spPr>
            <a:xfrm>
              <a:off x="412299" y="3613228"/>
              <a:ext cx="4328869" cy="0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rgbClr val="F08202"/>
                  </a:gs>
                  <a:gs pos="60000">
                    <a:srgbClr val="00549A"/>
                  </a:gs>
                  <a:gs pos="40000">
                    <a:srgbClr val="7B2425"/>
                  </a:gs>
                  <a:gs pos="20000">
                    <a:srgbClr val="E20333"/>
                  </a:gs>
                  <a:gs pos="80000">
                    <a:srgbClr val="0694CE"/>
                  </a:gs>
                  <a:gs pos="100000">
                    <a:srgbClr val="009949"/>
                  </a:gs>
                </a:gsLst>
                <a:lin ang="0" scaled="1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1E8386-1BB0-EC04-0D83-05085B903854}"/>
              </a:ext>
            </a:extLst>
          </p:cNvPr>
          <p:cNvGrpSpPr/>
          <p:nvPr/>
        </p:nvGrpSpPr>
        <p:grpSpPr>
          <a:xfrm>
            <a:off x="4850504" y="4384174"/>
            <a:ext cx="4127676" cy="615553"/>
            <a:chOff x="4095408" y="4480061"/>
            <a:chExt cx="4127676" cy="6155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FED20C-3546-932C-ADB1-34DC1AEE6797}"/>
                </a:ext>
              </a:extLst>
            </p:cNvPr>
            <p:cNvSpPr txBox="1"/>
            <p:nvPr/>
          </p:nvSpPr>
          <p:spPr>
            <a:xfrm>
              <a:off x="4945456" y="4480061"/>
              <a:ext cx="3277628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b="1" dirty="0">
                  <a:latin typeface="Century Gothic" panose="020B0502020202020204" pitchFamily="34" charset="0"/>
                </a:rPr>
                <a:t>Não tenha medo de errar!</a:t>
              </a:r>
            </a:p>
            <a:p>
              <a:pPr algn="r"/>
              <a:r>
                <a:rPr lang="en-BR" sz="1600" dirty="0">
                  <a:latin typeface="Avenir Next Condensed" panose="020B0506020202020204" pitchFamily="34" charset="0"/>
                </a:rPr>
                <a:t>O processo criativo envolve tentativa e erro.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0FC275-19FE-4704-B916-299A94271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95408" y="4546618"/>
              <a:ext cx="687755" cy="541798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B7A69D-81A5-85A5-A828-8E87FD4832C5}"/>
              </a:ext>
            </a:extLst>
          </p:cNvPr>
          <p:cNvGrpSpPr/>
          <p:nvPr/>
        </p:nvGrpSpPr>
        <p:grpSpPr>
          <a:xfrm>
            <a:off x="285678" y="143888"/>
            <a:ext cx="3943913" cy="1723549"/>
            <a:chOff x="1331640" y="1869966"/>
            <a:chExt cx="3943913" cy="172354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39557DB-94BC-1848-9BBB-BFD0BBC89A99}"/>
                </a:ext>
              </a:extLst>
            </p:cNvPr>
            <p:cNvSpPr txBox="1"/>
            <p:nvPr/>
          </p:nvSpPr>
          <p:spPr>
            <a:xfrm>
              <a:off x="1395259" y="2577852"/>
              <a:ext cx="388029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BR" dirty="0">
                  <a:latin typeface="Avenir Book" panose="02000503020000020003" pitchFamily="2" charset="0"/>
                </a:rPr>
                <a:t>10 PASSOS</a:t>
              </a: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para </a:t>
              </a:r>
              <a:r>
                <a:rPr lang="en-BR" sz="2400" b="1" dirty="0">
                  <a:latin typeface="Avenir Book" panose="02000503020000020003" pitchFamily="2" charset="0"/>
                </a:rPr>
                <a:t>manter-se competitivo</a:t>
              </a:r>
              <a:endParaRPr lang="en-BR" b="1" dirty="0">
                <a:latin typeface="Avenir Book" panose="02000503020000020003" pitchFamily="2" charset="0"/>
              </a:endParaRPr>
            </a:p>
            <a:p>
              <a:pPr algn="r"/>
              <a:r>
                <a:rPr lang="en-BR" dirty="0">
                  <a:latin typeface="Avenir Book" panose="02000503020000020003" pitchFamily="2" charset="0"/>
                </a:rPr>
                <a:t>em meio às mudanças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94490CE-D0EC-AFAE-4EB4-5F1AFE6E1AAC}"/>
                </a:ext>
              </a:extLst>
            </p:cNvPr>
            <p:cNvSpPr txBox="1"/>
            <p:nvPr/>
          </p:nvSpPr>
          <p:spPr>
            <a:xfrm>
              <a:off x="1331640" y="1869966"/>
              <a:ext cx="2925032" cy="11695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7000" b="1" dirty="0">
                  <a:gradFill flip="none" rotWithShape="1">
                    <a:gsLst>
                      <a:gs pos="0">
                        <a:srgbClr val="F08202"/>
                      </a:gs>
                      <a:gs pos="20000">
                        <a:srgbClr val="E20333"/>
                      </a:gs>
                      <a:gs pos="40000">
                        <a:srgbClr val="7B2425"/>
                      </a:gs>
                      <a:gs pos="78000">
                        <a:srgbClr val="0694CE"/>
                      </a:gs>
                      <a:gs pos="100000">
                        <a:srgbClr val="009949"/>
                      </a:gs>
                      <a:gs pos="60000">
                        <a:srgbClr val="00549A"/>
                      </a:gs>
                    </a:gsLst>
                    <a:lin ang="0" scaled="1"/>
                    <a:tileRect/>
                  </a:gradFill>
                  <a:latin typeface="Rastanty Cortez" panose="02000506000000020003" pitchFamily="2" charset="77"/>
                  <a:cs typeface="Ink Free" panose="020F0502020204030204" pitchFamily="34" charset="0"/>
                </a:rPr>
                <a:t>Você vs IA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78BEFF9-B8AF-9430-73AB-F50E80072B54}"/>
                  </a:ext>
                </a:extLst>
              </p14:cNvPr>
              <p14:cNvContentPartPr/>
              <p14:nvPr/>
            </p14:nvContentPartPr>
            <p14:xfrm>
              <a:off x="261374" y="3729042"/>
              <a:ext cx="665715" cy="1053404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78BEFF9-B8AF-9430-73AB-F50E80072B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397" y="3621074"/>
                <a:ext cx="773309" cy="1268979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C938D0E0-0A03-E9AA-E9A9-42F2DBB1C407}"/>
              </a:ext>
            </a:extLst>
          </p:cNvPr>
          <p:cNvSpPr txBox="1"/>
          <p:nvPr/>
        </p:nvSpPr>
        <p:spPr>
          <a:xfrm>
            <a:off x="35496" y="3276064"/>
            <a:ext cx="10727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12000" dirty="0">
                <a:solidFill>
                  <a:schemeClr val="accent4"/>
                </a:solidFill>
                <a:latin typeface="Rastanty Cortez" panose="02000506000000020003" pitchFamily="2" charset="77"/>
                <a:cs typeface="Aharoni" panose="02010803020104030203" pitchFamily="2" charset="-79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777826966"/>
      </p:ext>
    </p:extLst>
  </p:cSld>
  <p:clrMapOvr>
    <a:masterClrMapping/>
  </p:clrMapOvr>
</p:sld>
</file>

<file path=ppt/theme/theme1.xml><?xml version="1.0" encoding="utf-8"?>
<a:theme xmlns:a="http://schemas.openxmlformats.org/drawingml/2006/main" name="modelo_open4education">
  <a:themeElements>
    <a:clrScheme name="modelo_open4educ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odelo_open4educ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elo_open4educ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6641</TotalTime>
  <Words>10492</Words>
  <Application>Microsoft Macintosh PowerPoint</Application>
  <PresentationFormat>On-screen Show (16:9)</PresentationFormat>
  <Paragraphs>1205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Aharoni</vt:lpstr>
      <vt:lpstr>Arial</vt:lpstr>
      <vt:lpstr>Avenir Book</vt:lpstr>
      <vt:lpstr>Avenir Medium</vt:lpstr>
      <vt:lpstr>Avenir Next Condensed</vt:lpstr>
      <vt:lpstr>Calibri</vt:lpstr>
      <vt:lpstr>Century Gothic</vt:lpstr>
      <vt:lpstr>EurostileT</vt:lpstr>
      <vt:lpstr>Rastanty Cortez</vt:lpstr>
      <vt:lpstr>Wingdings</vt:lpstr>
      <vt:lpstr>modelo_open4education</vt:lpstr>
      <vt:lpstr>Personalizar design</vt:lpstr>
      <vt:lpstr>PowerPoint Presentation</vt:lpstr>
      <vt:lpstr>PowerPoint Presentation</vt:lpstr>
      <vt:lpstr>… ameaçado/a pela tecnologia?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Backup slides…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 for the Fugure</dc:title>
  <dc:subject>The Developers Conference 2020</dc:subject>
  <dc:creator>Adriana Melges Q Weingart</dc:creator>
  <cp:keywords/>
  <dc:description/>
  <cp:lastModifiedBy>Adriana Weingart</cp:lastModifiedBy>
  <cp:revision>132</cp:revision>
  <dcterms:created xsi:type="dcterms:W3CDTF">2008-09-08T18:46:53Z</dcterms:created>
  <dcterms:modified xsi:type="dcterms:W3CDTF">2023-06-14T14:45:04Z</dcterms:modified>
  <cp:category/>
</cp:coreProperties>
</file>

<file path=docProps/thumbnail.jpeg>
</file>